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6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  <p:sldMasterId id="2147483803" r:id="rId2"/>
    <p:sldMasterId id="2147483809" r:id="rId3"/>
    <p:sldMasterId id="2147483806" r:id="rId4"/>
  </p:sldMasterIdLst>
  <p:notesMasterIdLst>
    <p:notesMasterId r:id="rId20"/>
  </p:notesMasterIdLst>
  <p:handoutMasterIdLst>
    <p:handoutMasterId r:id="rId21"/>
  </p:handoutMasterIdLst>
  <p:sldIdLst>
    <p:sldId id="269" r:id="rId5"/>
    <p:sldId id="266" r:id="rId6"/>
    <p:sldId id="270" r:id="rId7"/>
    <p:sldId id="271" r:id="rId8"/>
    <p:sldId id="273" r:id="rId9"/>
    <p:sldId id="274" r:id="rId10"/>
    <p:sldId id="272" r:id="rId11"/>
    <p:sldId id="277" r:id="rId12"/>
    <p:sldId id="279" r:id="rId13"/>
    <p:sldId id="280" r:id="rId14"/>
    <p:sldId id="281" r:id="rId15"/>
    <p:sldId id="283" r:id="rId16"/>
    <p:sldId id="284" r:id="rId17"/>
    <p:sldId id="285" r:id="rId18"/>
    <p:sldId id="26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 Field" initials="PF" lastIdx="1" clrIdx="0">
    <p:extLst>
      <p:ext uri="{19B8F6BF-5375-455C-9EA6-DF929625EA0E}">
        <p15:presenceInfo xmlns:p15="http://schemas.microsoft.com/office/powerpoint/2012/main" userId="" providerId=""/>
      </p:ext>
    </p:extLst>
  </p:cmAuthor>
  <p:cmAuthor id="2" name="Patrick Field" initials="PF [2]" lastIdx="1" clrIdx="1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667"/>
    <a:srgbClr val="49494E"/>
    <a:srgbClr val="588994"/>
    <a:srgbClr val="69AFC7"/>
    <a:srgbClr val="98A631"/>
    <a:srgbClr val="C2BFB3"/>
    <a:srgbClr val="00465C"/>
    <a:srgbClr val="EEAA20"/>
    <a:srgbClr val="70BBD3"/>
    <a:srgbClr val="E5C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59" autoAdjust="0"/>
    <p:restoredTop sz="94673" autoAdjust="0"/>
  </p:normalViewPr>
  <p:slideViewPr>
    <p:cSldViewPr snapToObjects="1">
      <p:cViewPr>
        <p:scale>
          <a:sx n="94" d="100"/>
          <a:sy n="94" d="100"/>
        </p:scale>
        <p:origin x="1152" y="384"/>
      </p:cViewPr>
      <p:guideLst>
        <p:guide orient="horz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tableStyles" Target="tableStyles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8" Type="http://schemas.openxmlformats.org/officeDocument/2006/relationships/slide" Target="slides/slide4.xml"/><Relationship Id="rId2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5" Type="http://schemas.openxmlformats.org/officeDocument/2006/relationships/theme" Target="theme/theme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7" Type="http://schemas.openxmlformats.org/officeDocument/2006/relationships/slide" Target="slides/slide3.xml"/><Relationship Id="rId20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29" Type="http://schemas.openxmlformats.org/officeDocument/2006/relationships/customXml" Target="../customXml/item3.xml"/><Relationship Id="rId24" Type="http://schemas.openxmlformats.org/officeDocument/2006/relationships/viewProps" Target="viewProps.xml"/><Relationship Id="rId11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23" Type="http://schemas.openxmlformats.org/officeDocument/2006/relationships/presProps" Target="presProps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28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9" Type="http://schemas.openxmlformats.org/officeDocument/2006/relationships/slide" Target="slides/slide5.xml"/><Relationship Id="rId22" Type="http://schemas.openxmlformats.org/officeDocument/2006/relationships/commentAuthors" Target="commentAuthors.xml"/><Relationship Id="rId14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7D90F-D78A-4344-BB6D-096DE200E70F}" type="datetime1">
              <a:rPr lang="en-US" smtClean="0"/>
              <a:t>9/25/18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67065-FCA0-F345-9BAC-8742A7813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920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581A0-A217-C345-B406-DF0CF9FA3B13}" type="datetime1">
              <a:rPr lang="en-US" smtClean="0"/>
              <a:t>9/25/18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EDDCA-36FE-E041-9108-CC934E2B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856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602316" y="248084"/>
            <a:ext cx="4236884" cy="4158635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770284" y="1895475"/>
            <a:ext cx="4038600" cy="93345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dirty="0"/>
          </a:p>
        </p:txBody>
      </p:sp>
      <p:pic>
        <p:nvPicPr>
          <p:cNvPr id="2" name="Picture 1" descr="CBI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" y="5918200"/>
            <a:ext cx="2461561" cy="739803"/>
          </a:xfrm>
          <a:prstGeom prst="rect">
            <a:avLst/>
          </a:prstGeom>
        </p:spPr>
      </p:pic>
      <p:sp>
        <p:nvSpPr>
          <p:cNvPr id="20" name="Title 1"/>
          <p:cNvSpPr txBox="1">
            <a:spLocks/>
          </p:cNvSpPr>
          <p:nvPr userDrawn="1"/>
        </p:nvSpPr>
        <p:spPr>
          <a:xfrm>
            <a:off x="4770284" y="3038475"/>
            <a:ext cx="4038600" cy="933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i="0" kern="1200">
                <a:solidFill>
                  <a:schemeClr val="bg1"/>
                </a:solidFill>
                <a:latin typeface="Calibri Light"/>
                <a:ea typeface="+mj-ea"/>
                <a:cs typeface="+mj-cs"/>
              </a:defRPr>
            </a:lvl1pPr>
          </a:lstStyle>
          <a:p>
            <a:endParaRPr lang="en-US" sz="2400" b="0" i="1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4294967295" hasCustomPrompt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baseline="0">
                <a:solidFill>
                  <a:srgbClr val="646667"/>
                </a:solidFill>
                <a:latin typeface="Calibri Light"/>
              </a:defRPr>
            </a:lvl1pPr>
          </a:lstStyle>
          <a:p>
            <a:r>
              <a:rPr lang="en-US" sz="4000" dirty="0"/>
              <a:t>Presentation </a:t>
            </a:r>
            <a:r>
              <a:rPr lang="en-US" sz="4000" dirty="0" smtClean="0"/>
              <a:t>by:</a:t>
            </a:r>
          </a:p>
          <a:p>
            <a:r>
              <a:rPr lang="en-US" sz="4000" dirty="0" err="1" smtClean="0"/>
              <a:t>xxxxxxxxxxx</a:t>
            </a: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724400" y="3072888"/>
            <a:ext cx="4038600" cy="107632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="0" i="1" baseline="0">
                <a:solidFill>
                  <a:schemeClr val="bg1"/>
                </a:solidFill>
                <a:latin typeface="Calibri Light"/>
              </a:defRPr>
            </a:lvl1pPr>
            <a:lvl2pPr marL="228600" indent="0">
              <a:buFontTx/>
              <a:buNone/>
              <a:defRPr baseline="0">
                <a:solidFill>
                  <a:schemeClr val="bg1"/>
                </a:solidFill>
                <a:latin typeface="Calibri Light"/>
              </a:defRPr>
            </a:lvl2pPr>
            <a:lvl3pPr marL="457200" indent="0">
              <a:buFontTx/>
              <a:buNone/>
              <a:defRPr baseline="0">
                <a:solidFill>
                  <a:schemeClr val="bg1"/>
                </a:solidFill>
                <a:latin typeface="Calibri Light"/>
              </a:defRPr>
            </a:lvl3pPr>
            <a:lvl4pPr marL="685800" indent="0">
              <a:buFontTx/>
              <a:buNone/>
              <a:defRPr baseline="0">
                <a:solidFill>
                  <a:schemeClr val="bg1"/>
                </a:solidFill>
                <a:latin typeface="Calibri Light"/>
              </a:defRPr>
            </a:lvl4pPr>
            <a:lvl5pPr marL="914400" indent="0">
              <a:buFontTx/>
              <a:buNone/>
              <a:defRPr baseline="0">
                <a:solidFill>
                  <a:schemeClr val="bg1"/>
                </a:solidFill>
                <a:latin typeface="Calibri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13555" y="260580"/>
            <a:ext cx="4219575" cy="41783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quare +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quare + Text w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400" baseline="0">
                <a:solidFill>
                  <a:srgbClr val="646667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rgbClr val="646667"/>
                </a:solidFill>
                <a:latin typeface="Calibri Ligh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99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03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quare + Text w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400" baseline="0">
                <a:solidFill>
                  <a:srgbClr val="646667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aseline="0">
                <a:solidFill>
                  <a:srgbClr val="646667"/>
                </a:solidFill>
                <a:latin typeface="Calibri Ligh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3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quare + Text w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1" i="1">
                <a:solidFill>
                  <a:schemeClr val="bg1"/>
                </a:solidFill>
                <a:latin typeface="Calibri Light"/>
              </a:defRPr>
            </a:lvl1pPr>
          </a:lstStyle>
          <a:p>
            <a:pPr lvl="0"/>
            <a:r>
              <a:rPr lang="en-US" dirty="0" smtClean="0"/>
              <a:t>Click here to edit subhead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400" baseline="0">
                <a:solidFill>
                  <a:srgbClr val="646667"/>
                </a:solidFill>
                <a:latin typeface="Calibri Light"/>
              </a:defRPr>
            </a:lvl1pPr>
          </a:lstStyle>
          <a:p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aseline="0">
                <a:solidFill>
                  <a:srgbClr val="646667"/>
                </a:solidFill>
                <a:latin typeface="Calibri Ligh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quare + Text w/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676400" y="2286000"/>
            <a:ext cx="35814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kern="12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About CBI</a:t>
            </a:r>
          </a:p>
          <a:p>
            <a: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CBI is a nonprofit organization with decades of experience helping leaders collaborate to solve complex problems.</a:t>
            </a:r>
          </a:p>
          <a:p>
            <a:endParaRPr lang="en-US" sz="1400" kern="1200" dirty="0" smtClean="0">
              <a:solidFill>
                <a:srgbClr val="646667"/>
              </a:solidFill>
              <a:latin typeface="Calibri Light"/>
              <a:ea typeface="+mn-ea"/>
              <a:cs typeface="+mn-cs"/>
            </a:endParaRPr>
          </a:p>
          <a:p>
            <a: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Our staff are experts in facilitation, mediation, capacity building, citizen engagement, and organizational strategy and development. </a:t>
            </a:r>
            <a:b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</a:br>
            <a: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We are committed to using our skills to build collaboration on today’s most significant social, environmental, and economic challenges. We</a:t>
            </a:r>
            <a:b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</a:br>
            <a: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 work within and across organizations, sectors, </a:t>
            </a:r>
            <a:b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</a:br>
            <a:r>
              <a:rPr lang="en-US" sz="1400" kern="12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and stakeholder groups.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1" i="0" kern="1200" cap="all" baseline="0" dirty="0" smtClean="0">
              <a:solidFill>
                <a:srgbClr val="646667"/>
              </a:solidFill>
              <a:latin typeface="Calibri Ligh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kern="1200" cap="all" baseline="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For more information: </a:t>
            </a:r>
            <a:r>
              <a:rPr lang="en-US" sz="1400" b="1" i="0" u="none" kern="1200" cap="all" baseline="0" dirty="0" err="1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cbi.org</a:t>
            </a:r>
            <a:endParaRPr lang="en-US" sz="1400" b="1" i="0" u="none" cap="all" baseline="0" dirty="0" smtClean="0">
              <a:solidFill>
                <a:srgbClr val="646667"/>
              </a:solidFill>
              <a:latin typeface="Calibri Light"/>
            </a:endParaRPr>
          </a:p>
          <a:p>
            <a:endParaRPr lang="en-US" sz="1400" dirty="0" smtClean="0"/>
          </a:p>
          <a:p>
            <a:endParaRPr lang="en-US" sz="1400" kern="1200" dirty="0" smtClean="0">
              <a:solidFill>
                <a:srgbClr val="646667"/>
              </a:solidFill>
              <a:latin typeface="Calibri Light"/>
              <a:ea typeface="+mn-ea"/>
              <a:cs typeface="+mn-cs"/>
            </a:endParaRPr>
          </a:p>
          <a:p>
            <a:endParaRPr lang="en-US" sz="1400" kern="1200" dirty="0" smtClean="0">
              <a:solidFill>
                <a:srgbClr val="646667"/>
              </a:solidFill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34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 flipH="1">
            <a:off x="5181599" y="6416675"/>
            <a:ext cx="37301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Calibri Light"/>
              </a:rPr>
              <a:t>	</a:t>
            </a:r>
            <a:fld id="{CAD8939D-1E50-CF48-B784-F1BDCED8E457}" type="slidenum">
              <a:rPr lang="en-US" sz="1000" smtClean="0">
                <a:latin typeface="Calibri Light"/>
              </a:rPr>
              <a:pPr marL="0" marR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 smtClean="0">
              <a:latin typeface="Calibri Light"/>
            </a:endParaRPr>
          </a:p>
          <a:p>
            <a:endParaRPr lang="en-US" sz="900" dirty="0">
              <a:latin typeface="Calibri Light"/>
            </a:endParaRPr>
          </a:p>
        </p:txBody>
      </p:sp>
      <p:pic>
        <p:nvPicPr>
          <p:cNvPr id="6" name="Picture 5" descr="CBI_Log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6082145"/>
            <a:ext cx="1704864" cy="512383"/>
          </a:xfrm>
          <a:prstGeom prst="rect">
            <a:avLst/>
          </a:prstGeom>
        </p:spPr>
      </p:pic>
      <p:sp>
        <p:nvSpPr>
          <p:cNvPr id="8" name="Oval 7"/>
          <p:cNvSpPr/>
          <p:nvPr userDrawn="1"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98" r:id="rId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Calibri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69AF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 flipH="1">
            <a:off x="5181599" y="6477000"/>
            <a:ext cx="37301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Calibri Light"/>
              </a:rPr>
              <a:t>  	</a:t>
            </a:r>
            <a:fld id="{CAD8939D-1E50-CF48-B784-F1BDCED8E457}" type="slidenum">
              <a:rPr lang="en-US" sz="1000" smtClean="0">
                <a:latin typeface="Calibri Light"/>
              </a:rPr>
              <a:pPr marL="0" marR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 smtClean="0">
              <a:latin typeface="Calibri Light"/>
            </a:endParaRPr>
          </a:p>
          <a:p>
            <a:endParaRPr lang="en-US" sz="900" dirty="0">
              <a:latin typeface="Calibri Light"/>
            </a:endParaRPr>
          </a:p>
        </p:txBody>
      </p:sp>
      <p:pic>
        <p:nvPicPr>
          <p:cNvPr id="9" name="Picture 8" descr="CBI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6082145"/>
            <a:ext cx="1704864" cy="512383"/>
          </a:xfrm>
          <a:prstGeom prst="rect">
            <a:avLst/>
          </a:prstGeom>
        </p:spPr>
      </p:pic>
      <p:sp>
        <p:nvSpPr>
          <p:cNvPr id="6" name="Oval 5"/>
          <p:cNvSpPr/>
          <p:nvPr userDrawn="1"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6466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 flipH="1">
            <a:off x="5181599" y="6400800"/>
            <a:ext cx="37301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smtClean="0">
                <a:latin typeface="Calibri Light"/>
              </a:rPr>
              <a:t>	</a:t>
            </a:r>
            <a:fld id="{CAD8939D-1E50-CF48-B784-F1BDCED8E457}" type="slidenum">
              <a:rPr lang="en-US" sz="1000" smtClean="0">
                <a:latin typeface="Calibri Light"/>
              </a:rPr>
              <a:pPr marL="0" marR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 smtClean="0">
              <a:latin typeface="Calibri Light"/>
            </a:endParaRPr>
          </a:p>
          <a:p>
            <a:endParaRPr lang="en-US" sz="900" dirty="0">
              <a:latin typeface="Calibri Light"/>
            </a:endParaRPr>
          </a:p>
        </p:txBody>
      </p:sp>
      <p:pic>
        <p:nvPicPr>
          <p:cNvPr id="9" name="Picture 8" descr="CBI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6082145"/>
            <a:ext cx="1704864" cy="512383"/>
          </a:xfrm>
          <a:prstGeom prst="rect">
            <a:avLst/>
          </a:prstGeom>
        </p:spPr>
      </p:pic>
      <p:sp>
        <p:nvSpPr>
          <p:cNvPr id="6" name="Oval 5"/>
          <p:cNvSpPr/>
          <p:nvPr userDrawn="1"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1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pic>
        <p:nvPicPr>
          <p:cNvPr id="9" name="Picture 8" descr="CBI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6082145"/>
            <a:ext cx="1704864" cy="512383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5943600" y="2601754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o-RO" sz="1800" b="0" i="0" u="none" strike="noStrike" kern="1200" baseline="300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100 CambridgePark Drive, Suite 302</a:t>
            </a:r>
            <a:br>
              <a:rPr lang="ro-RO" sz="1800" b="0" i="0" u="none" strike="noStrike" kern="1200" baseline="300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</a:br>
            <a:r>
              <a:rPr lang="ro-RO" sz="1800" b="0" i="0" u="none" strike="noStrike" kern="1200" baseline="300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Cambridge, MA 02140</a:t>
            </a:r>
          </a:p>
          <a:p>
            <a:pPr rtl="0"/>
            <a:r>
              <a:rPr lang="ro-RO" sz="1800" b="0" i="0" u="none" strike="noStrike" kern="1200" baseline="30000" dirty="0" smtClean="0">
                <a:solidFill>
                  <a:srgbClr val="646667"/>
                </a:solidFill>
                <a:latin typeface="Calibri Light"/>
                <a:ea typeface="+mn-ea"/>
                <a:cs typeface="+mn-cs"/>
              </a:rPr>
              <a:t>Tel (617) 492-1414 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5943600" y="3358277"/>
            <a:ext cx="243840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Cambridge, MA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Washington, DC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New York, NY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San Francisco, CA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Denver, CO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Santiago, Chile</a:t>
            </a:r>
          </a:p>
          <a:p>
            <a:pPr marL="0" marR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Montréal</a:t>
            </a:r>
            <a:r>
              <a:rPr lang="ro-RO" sz="1800" b="1" i="0" u="none" strike="noStrike" kern="1200" baseline="30000" dirty="0" smtClean="0">
                <a:solidFill>
                  <a:srgbClr val="98A631"/>
                </a:solidFill>
                <a:latin typeface="Calibri Light"/>
                <a:ea typeface="+mn-ea"/>
                <a:cs typeface="+mn-cs"/>
              </a:rPr>
              <a:t>, Canada</a:t>
            </a:r>
          </a:p>
          <a:p>
            <a:pPr>
              <a:lnSpc>
                <a:spcPct val="150000"/>
              </a:lnSpc>
            </a:pPr>
            <a:endParaRPr lang="en-US" sz="1800" b="1" i="0" baseline="30000" dirty="0">
              <a:solidFill>
                <a:srgbClr val="98A631"/>
              </a:solidFill>
              <a:latin typeface="Calibri Light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19800" y="2291477"/>
            <a:ext cx="2209800" cy="152400"/>
          </a:xfrm>
          <a:prstGeom prst="rect">
            <a:avLst/>
          </a:prstGeom>
          <a:solidFill>
            <a:srgbClr val="69AF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alibri"/>
            </a:endParaRPr>
          </a:p>
        </p:txBody>
      </p:sp>
      <p:pic>
        <p:nvPicPr>
          <p:cNvPr id="12" name="Picture 11" descr="CBI Icons.png"/>
          <p:cNvPicPr>
            <a:picLocks noChangeAspect="1"/>
          </p:cNvPicPr>
          <p:nvPr userDrawn="1"/>
        </p:nvPicPr>
        <p:blipFill>
          <a:blip r:embed="rId4">
            <a:alphaModFix amt="3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089" y="228600"/>
            <a:ext cx="4230624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89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Newtown Creek CAG Process Review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770284" y="3072888"/>
            <a:ext cx="4038600" cy="1076325"/>
          </a:xfrm>
        </p:spPr>
        <p:txBody>
          <a:bodyPr/>
          <a:lstStyle/>
          <a:p>
            <a:r>
              <a:rPr lang="en-US" dirty="0" smtClean="0"/>
              <a:t>September 2018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4294967295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baseline="0">
                <a:solidFill>
                  <a:srgbClr val="646667"/>
                </a:solidFill>
                <a:latin typeface="Calibri Light"/>
              </a:defRPr>
            </a:lvl1pPr>
          </a:lstStyle>
          <a:p>
            <a:r>
              <a:rPr lang="en-US" sz="4000" dirty="0"/>
              <a:t>Presentation </a:t>
            </a:r>
            <a:r>
              <a:rPr lang="en-US" sz="4000" dirty="0" smtClean="0"/>
              <a:t>by:</a:t>
            </a:r>
          </a:p>
          <a:p>
            <a:r>
              <a:rPr lang="en-US" sz="4000" dirty="0" smtClean="0"/>
              <a:t>Patrick Field, CAG Facilitator</a:t>
            </a:r>
          </a:p>
        </p:txBody>
      </p:sp>
      <p:pic>
        <p:nvPicPr>
          <p:cNvPr id="5" name="Picture 4" descr="CBI_Arrow_cover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27" r="7543"/>
          <a:stretch/>
        </p:blipFill>
        <p:spPr>
          <a:xfrm>
            <a:off x="304800" y="228600"/>
            <a:ext cx="41910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7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CAG Membership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Improving new member orientation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Orientation meetings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Create background materials packet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Re-visit old topics when appropriate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Annual refresher on Site </a:t>
            </a:r>
          </a:p>
        </p:txBody>
      </p:sp>
    </p:spTree>
    <p:extLst>
      <p:ext uri="{BB962C8B-B14F-4D97-AF65-F5344CB8AC3E}">
        <p14:creationId xmlns:p14="http://schemas.microsoft.com/office/powerpoint/2010/main" val="1759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CAG Membership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Improving new member orientation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Orientation meetings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Create background materials packet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Re-visit old topics when appropriate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Annual refresher on Site </a:t>
            </a:r>
          </a:p>
        </p:txBody>
      </p:sp>
    </p:spTree>
    <p:extLst>
      <p:ext uri="{BB962C8B-B14F-4D97-AF65-F5344CB8AC3E}">
        <p14:creationId xmlns:p14="http://schemas.microsoft.com/office/powerpoint/2010/main" val="11864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CBI Recommendations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Hold three to four meetings per year of the general CAG and three to four meetings per year of the Technical CAG. </a:t>
            </a:r>
            <a:r>
              <a:rPr lang="en-US" sz="2400" dirty="0" smtClean="0"/>
              <a:t>These </a:t>
            </a:r>
            <a:r>
              <a:rPr lang="en-US" sz="2400" dirty="0"/>
              <a:t>should be scheduled at the beginning of each </a:t>
            </a:r>
            <a:r>
              <a:rPr lang="en-US" sz="2400" dirty="0" smtClean="0"/>
              <a:t>year.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Implement </a:t>
            </a:r>
            <a:r>
              <a:rPr lang="en-US" sz="2400" dirty="0"/>
              <a:t>a clear agenda planning process.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EPA should provide their draft technical presentations, or outlines of such, to the Steering Committee prior to each meeting to the extent </a:t>
            </a:r>
            <a:r>
              <a:rPr lang="en-US" sz="2400" dirty="0" smtClean="0"/>
              <a:t>possible for input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241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CBI Recommendations</a:t>
            </a:r>
            <a:br>
              <a:rPr lang="en-US" i="1" dirty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Improving new member orientation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lvl="0" indent="-457200">
              <a:buFont typeface="+mj-lt"/>
              <a:buAutoNum type="arabicPeriod" startAt="4"/>
            </a:pPr>
            <a:r>
              <a:rPr lang="en-US" sz="2400" dirty="0"/>
              <a:t>Within the budget allowed, the facilitator should help plan agendas, facilitate meetings, prepare meeting summaries, and support the basic operations of the </a:t>
            </a:r>
            <a:r>
              <a:rPr lang="en-US" sz="2400" dirty="0" smtClean="0"/>
              <a:t>CAG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US" sz="2400" dirty="0" smtClean="0"/>
              <a:t>The </a:t>
            </a:r>
            <a:r>
              <a:rPr lang="en-US" sz="2400" dirty="0"/>
              <a:t>CAG should develop more detailed process and operating protocols (attached) to address various operational </a:t>
            </a:r>
            <a:r>
              <a:rPr lang="en-US" sz="2400" dirty="0" smtClean="0"/>
              <a:t>issues</a:t>
            </a:r>
            <a:endParaRPr lang="en-US" sz="2400" dirty="0"/>
          </a:p>
          <a:p>
            <a:pPr marL="457200" lvl="0" indent="-457200">
              <a:buFont typeface="+mj-lt"/>
              <a:buAutoNum type="arabicPeriod" startAt="4"/>
            </a:pPr>
            <a:r>
              <a:rPr lang="en-US" sz="2400" dirty="0"/>
              <a:t>The process of gathering CAG feedback on technical documents with the help of SKEO and the Steering Committee should </a:t>
            </a:r>
            <a:r>
              <a:rPr lang="en-US" sz="2400" dirty="0" smtClean="0"/>
              <a:t>continue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20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/>
              <a:t>CBI Recommendations</a:t>
            </a:r>
            <a:br>
              <a:rPr lang="en-US" i="1"/>
            </a:br>
            <a:r>
              <a:rPr lang="en-US"/>
              <a:t/>
            </a:r>
            <a:br>
              <a:rPr lang="en-US"/>
            </a:b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Improving new member orientation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lvl="0" indent="-457200">
              <a:buFont typeface="+mj-lt"/>
              <a:buAutoNum type="arabicPeriod" startAt="7"/>
            </a:pPr>
            <a:r>
              <a:rPr lang="en-US" sz="2400" dirty="0"/>
              <a:t>The Steering Committee and EPA should produce background information materials for the </a:t>
            </a:r>
            <a:r>
              <a:rPr lang="en-US" sz="2400" dirty="0" smtClean="0"/>
              <a:t>Site</a:t>
            </a:r>
            <a:endParaRPr lang="en-US" sz="2400" dirty="0"/>
          </a:p>
          <a:p>
            <a:pPr marL="457200" lvl="0" indent="-457200">
              <a:buFont typeface="+mj-lt"/>
              <a:buAutoNum type="arabicPeriod" startAt="7"/>
            </a:pPr>
            <a:r>
              <a:rPr lang="en-US" sz="2400" dirty="0"/>
              <a:t>CAG members should identify and designate alternates to attend meetings where possible.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en-US" sz="2400" dirty="0"/>
              <a:t>The CAG should host a “Community Update” open house/workshop annually to engage the broader community. 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en-US" sz="2400" dirty="0"/>
              <a:t>The CAG could host, from time to time, “issue </a:t>
            </a:r>
            <a:r>
              <a:rPr lang="en-US" sz="2400" dirty="0" smtClean="0"/>
              <a:t>forums”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952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52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CAG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indent="-457200">
              <a:buFont typeface="Arial" charset="0"/>
              <a:buChar char="•"/>
            </a:pPr>
            <a:r>
              <a:rPr lang="en-US" dirty="0" smtClean="0"/>
              <a:t>18 interviews including representatives from: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Environmental </a:t>
            </a:r>
            <a:r>
              <a:rPr lang="en-US" dirty="0"/>
              <a:t>and community </a:t>
            </a:r>
            <a:r>
              <a:rPr lang="en-US" dirty="0" smtClean="0"/>
              <a:t>organizations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Economic </a:t>
            </a:r>
            <a:r>
              <a:rPr lang="en-US" dirty="0"/>
              <a:t>development </a:t>
            </a:r>
            <a:r>
              <a:rPr lang="en-US" dirty="0" smtClean="0"/>
              <a:t>organizations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Local </a:t>
            </a:r>
            <a:r>
              <a:rPr lang="en-US" dirty="0"/>
              <a:t>business </a:t>
            </a:r>
            <a:r>
              <a:rPr lang="en-US" dirty="0" smtClean="0"/>
              <a:t>representatives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Educational institutions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Citizens</a:t>
            </a:r>
            <a:endParaRPr lang="en-US" dirty="0"/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EPA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4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of the CAG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Connect face-to-face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dirty="0"/>
              <a:t>O</a:t>
            </a:r>
            <a:r>
              <a:rPr lang="en-US" dirty="0" smtClean="0"/>
              <a:t>btain </a:t>
            </a:r>
            <a:r>
              <a:rPr lang="en-US" dirty="0"/>
              <a:t>information from, ask questions directly of, and engage with EPA and other agency staff.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ring </a:t>
            </a:r>
            <a:r>
              <a:rPr lang="en-US" dirty="0"/>
              <a:t>the tangible reality of the community’s experience around Newtown Creek to the EPA and the PRPs.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EPA </a:t>
            </a:r>
            <a:r>
              <a:rPr lang="en-US" dirty="0"/>
              <a:t>staff can disseminate accurate </a:t>
            </a:r>
            <a:r>
              <a:rPr lang="en-US" dirty="0" smtClean="0"/>
              <a:t>information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EPA </a:t>
            </a:r>
            <a:r>
              <a:rPr lang="en-US" dirty="0"/>
              <a:t>staff can hear from stakeholders about on-the-ground conditions.</a:t>
            </a:r>
          </a:p>
        </p:txBody>
      </p:sp>
    </p:spTree>
    <p:extLst>
      <p:ext uri="{BB962C8B-B14F-4D97-AF65-F5344CB8AC3E}">
        <p14:creationId xmlns:p14="http://schemas.microsoft.com/office/powerpoint/2010/main" val="7557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Pressing 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What is the full scope of the contamination?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What is the vision for a completed </a:t>
            </a:r>
            <a:r>
              <a:rPr lang="en-US" sz="2400" dirty="0" smtClean="0"/>
              <a:t>remediation?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will cleanup activities mean for </a:t>
            </a:r>
            <a:r>
              <a:rPr lang="en-US" sz="2400" dirty="0" smtClean="0"/>
              <a:t>businesses?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Will </a:t>
            </a:r>
            <a:r>
              <a:rPr lang="en-US" sz="2400" dirty="0"/>
              <a:t>the cleanup design provide </a:t>
            </a:r>
            <a:r>
              <a:rPr lang="en-US" sz="2400" dirty="0" smtClean="0"/>
              <a:t>for </a:t>
            </a:r>
            <a:r>
              <a:rPr lang="en-US" sz="2400" dirty="0"/>
              <a:t>green and open spaces? 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What is the cleanup timeline?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Will </a:t>
            </a:r>
            <a:r>
              <a:rPr lang="en-US" sz="2400" dirty="0"/>
              <a:t>the cleanup plan recommend capping or dredging activities?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err="1" smtClean="0"/>
              <a:t>Polyfluoroalkyl</a:t>
            </a:r>
            <a:r>
              <a:rPr lang="en-US" sz="2400" dirty="0" smtClean="0"/>
              <a:t> </a:t>
            </a:r>
            <a:r>
              <a:rPr lang="en-US" sz="2400" dirty="0"/>
              <a:t>substances (PFAS) contamination on the Site?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5339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Issues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425297"/>
              </p:ext>
            </p:extLst>
          </p:nvPr>
        </p:nvGraphicFramePr>
        <p:xfrm>
          <a:off x="457200" y="2057400"/>
          <a:ext cx="8001000" cy="40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46066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70137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Inclusivity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Organization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Relationship to EPA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Managing expectations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Productivity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Notification, timing, and scheduling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Recurring agenda items 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Using technology to enable remote participation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Venue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Meeting frequency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Meeting length </a:t>
                      </a:r>
                    </a:p>
                    <a:p>
                      <a:pPr marL="342900" lvl="0" indent="-342900">
                        <a:spcBef>
                          <a:spcPts val="0"/>
                        </a:spcBef>
                        <a:buFont typeface="Arial" charset="0"/>
                        <a:buChar char="•"/>
                      </a:pPr>
                      <a:r>
                        <a:rPr lang="en-US" sz="2400" dirty="0" smtClean="0"/>
                        <a:t>Meeting summaries </a:t>
                      </a:r>
                    </a:p>
                    <a:p>
                      <a:r>
                        <a:rPr lang="en-US" sz="2400" dirty="0" smtClean="0"/>
                        <a:t> 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53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Technical Knowledge and Presentations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Presentations at CAG meetings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Materials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Website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Communications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PRP and NY DEP Participation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Engagement with the TASC consultant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65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Attendance and Outreach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lvl="0">
              <a:spcBef>
                <a:spcPts val="0"/>
              </a:spcBef>
            </a:pPr>
            <a:r>
              <a:rPr lang="en-US" sz="2400" i="1" dirty="0"/>
              <a:t>CAG members are concerned in general about attendance</a:t>
            </a:r>
            <a:r>
              <a:rPr lang="en-US" sz="2400" dirty="0"/>
              <a:t> </a:t>
            </a:r>
            <a:endParaRPr lang="en-US" sz="2400" dirty="0" smtClean="0"/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Long process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Technical complexity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Meeting times</a:t>
            </a:r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i="1" dirty="0"/>
              <a:t>Many interviewees want to see greater public outreach about the Site through or in conjunction with the CAG.</a:t>
            </a:r>
            <a:endParaRPr lang="en-US" sz="2400" dirty="0"/>
          </a:p>
          <a:p>
            <a:pPr marL="457200" lvl="0" indent="-457200">
              <a:spcBef>
                <a:spcPts val="0"/>
              </a:spcBef>
              <a:buFont typeface="Arial" charset="0"/>
              <a:buChar char="•"/>
            </a:pPr>
            <a:endParaRPr lang="en-US" sz="2400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63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CAG Membership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Underrepresented stakeholders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People </a:t>
            </a:r>
            <a:r>
              <a:rPr lang="en-US" sz="2400" dirty="0"/>
              <a:t>who work for the creek-side businesses.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Numerous community members who do not live near the creek. 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 smtClean="0"/>
              <a:t>More diverse participants reflecting demographics. </a:t>
            </a:r>
            <a:endParaRPr lang="en-US" sz="2400" dirty="0"/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Environmental justice communities.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Communities at the head of the creek (e.g., </a:t>
            </a:r>
            <a:r>
              <a:rPr lang="en-US" sz="2400" dirty="0" err="1"/>
              <a:t>Bushwick</a:t>
            </a:r>
            <a:r>
              <a:rPr lang="en-US" sz="2400" dirty="0"/>
              <a:t>, Ridgewood, Maspeth).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Tenant associations.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dirty="0"/>
              <a:t>Fishermen</a:t>
            </a:r>
          </a:p>
          <a:p>
            <a:pPr marL="342900" lvl="0" indent="-342900">
              <a:spcBef>
                <a:spcPts val="0"/>
              </a:spcBef>
              <a:buFont typeface="Arial" charset="0"/>
              <a:buChar char="•"/>
            </a:pPr>
            <a:r>
              <a:rPr lang="en-US" sz="2400" smtClean="0"/>
              <a:t>Others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15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CAG Membership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Improving member recruitment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457200" y="2057400"/>
            <a:ext cx="8001000" cy="40386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800" baseline="0">
                <a:solidFill>
                  <a:srgbClr val="646667"/>
                </a:solidFill>
                <a:latin typeface="Calibri Light"/>
              </a:defRPr>
            </a:lvl1pPr>
            <a:lvl2pPr marL="457200" indent="-228600">
              <a:buClr>
                <a:srgbClr val="98A631"/>
              </a:buClr>
              <a:buFont typeface="Arial"/>
              <a:buChar char="•"/>
              <a:defRPr sz="2800" baseline="0">
                <a:solidFill>
                  <a:srgbClr val="646667"/>
                </a:solidFill>
                <a:latin typeface="Calibri Light"/>
              </a:defRPr>
            </a:lvl2pPr>
            <a:lvl3pPr marL="685800" indent="-228600">
              <a:buClr>
                <a:srgbClr val="98A631"/>
              </a:buClr>
              <a:buFont typeface="Arial"/>
              <a:buChar char="•"/>
              <a:defRPr sz="2400" b="0" i="1" baseline="0">
                <a:solidFill>
                  <a:srgbClr val="646667"/>
                </a:solidFill>
                <a:latin typeface="Calibri Light"/>
              </a:defRPr>
            </a:lvl3pPr>
          </a:lstStyle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Clarifying the criteria for membership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Improving communications to the public and members of the public who attend a meeting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Motivating people to participate 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/>
              <a:t>Improve the two Site websites and make the links for resources and to join the list-serve easier to find.</a:t>
            </a:r>
          </a:p>
        </p:txBody>
      </p:sp>
    </p:spTree>
    <p:extLst>
      <p:ext uri="{BB962C8B-B14F-4D97-AF65-F5344CB8AC3E}">
        <p14:creationId xmlns:p14="http://schemas.microsoft.com/office/powerpoint/2010/main" val="181542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Custom 4">
      <a:dk1>
        <a:srgbClr val="49494E"/>
      </a:dk1>
      <a:lt1>
        <a:sysClr val="window" lastClr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Custom Design">
  <a:themeElements>
    <a:clrScheme name="Custom 2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upporting Document" ma:contentTypeID="0x0101008C3723E3070FB246BBD67223192402BA00BE7935754933654EA78EA57D13BA3F93" ma:contentTypeVersion="2" ma:contentTypeDescription="" ma:contentTypeScope="" ma:versionID="ef11447c530b636dde7a0e1ee1666f95">
  <xsd:schema xmlns:xsd="http://www.w3.org/2001/XMLSchema" xmlns:xs="http://www.w3.org/2001/XMLSchema" xmlns:p="http://schemas.microsoft.com/office/2006/metadata/properties" xmlns:ns2="bb7ac14f-343e-4447-aff3-871332d5529b" xmlns:ns3="c72a3dac-1616-4c9c-9d13-ba8c94b8c26a" targetNamespace="http://schemas.microsoft.com/office/2006/metadata/properties" ma:root="true" ma:fieldsID="f1fe183a84ca2de1be7aaa65251b3d59" ns2:_="" ns3:_="">
    <xsd:import namespace="bb7ac14f-343e-4447-aff3-871332d5529b"/>
    <xsd:import namespace="c72a3dac-1616-4c9c-9d13-ba8c94b8c26a"/>
    <xsd:element name="properties">
      <xsd:complexType>
        <xsd:sequence>
          <xsd:element name="documentManagement">
            <xsd:complexType>
              <xsd:all>
                <xsd:element ref="ns2:SupportingDocumentSubject" minOccurs="0"/>
                <xsd:element ref="ns2:SupportingDocumentType" minOccurs="0"/>
                <xsd:element ref="ns2:SupportingTASCDocumentSubject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ac14f-343e-4447-aff3-871332d5529b" elementFormDefault="qualified">
    <xsd:import namespace="http://schemas.microsoft.com/office/2006/documentManagement/types"/>
    <xsd:import namespace="http://schemas.microsoft.com/office/infopath/2007/PartnerControls"/>
    <xsd:element name="SupportingDocumentSubject" ma:index="8" nillable="true" ma:displayName="Supporting Document Subject" ma:internalName="SupportingDocumentSubjec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itewide"/>
                    <xsd:enumeration value="OU1"/>
                    <xsd:enumeration value="OU2"/>
                    <xsd:enumeration value="OU3"/>
                    <xsd:enumeration value="OU4"/>
                    <xsd:enumeration value="OU5"/>
                    <xsd:enumeration value="OU6"/>
                    <xsd:enumeration value="OU7"/>
                    <xsd:enumeration value="OU8"/>
                    <xsd:enumeration value="OU9"/>
                    <xsd:enumeration value="OU10"/>
                    <xsd:enumeration value="OU11"/>
                    <xsd:enumeration value="OU12"/>
                  </xsd:restriction>
                </xsd:simpleType>
              </xsd:element>
            </xsd:sequence>
          </xsd:extension>
        </xsd:complexContent>
      </xsd:complexType>
    </xsd:element>
    <xsd:element name="SupportingDocumentType" ma:index="9" nillable="true" ma:displayName="Supporting Document Type" ma:format="Dropdown" ma:internalName="SupportingDocumentType">
      <xsd:simpleType>
        <xsd:restriction base="dms:Choice">
          <xsd:enumeration value="Regulatory"/>
          <xsd:enumeration value="Monitoring"/>
          <xsd:enumeration value="Property Info"/>
          <xsd:enumeration value="O&amp;M"/>
          <xsd:enumeration value="Site Inspection"/>
          <xsd:enumeration value="Photo"/>
          <xsd:enumeration value="Map"/>
          <xsd:enumeration value="Decision Documents"/>
          <xsd:enumeration value="Institutional Controls"/>
        </xsd:restriction>
      </xsd:simpleType>
    </xsd:element>
    <xsd:element name="SupportingTASCDocumentSubject" ma:index="10" nillable="true" ma:displayName="Other Document Type" ma:internalName="SupportingTASCDocumentSubject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2a3dac-1616-4c9c-9d13-ba8c94b8c2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pportingDocumentType xmlns="bb7ac14f-343e-4447-aff3-871332d5529b" xsi:nil="true"/>
    <SupportingTASCDocumentSubject xmlns="bb7ac14f-343e-4447-aff3-871332d5529b" xsi:nil="true"/>
    <SupportingDocumentSubject xmlns="bb7ac14f-343e-4447-aff3-871332d5529b"/>
  </documentManagement>
</p:properties>
</file>

<file path=customXml/itemProps1.xml><?xml version="1.0" encoding="utf-8"?>
<ds:datastoreItem xmlns:ds="http://schemas.openxmlformats.org/officeDocument/2006/customXml" ds:itemID="{0D0537CD-08CB-4727-B36C-91BD2B984AF8}"/>
</file>

<file path=customXml/itemProps2.xml><?xml version="1.0" encoding="utf-8"?>
<ds:datastoreItem xmlns:ds="http://schemas.openxmlformats.org/officeDocument/2006/customXml" ds:itemID="{346E6E67-797B-4CF0-9BA9-0B2110252BC7}"/>
</file>

<file path=customXml/itemProps3.xml><?xml version="1.0" encoding="utf-8"?>
<ds:datastoreItem xmlns:ds="http://schemas.openxmlformats.org/officeDocument/2006/customXml" ds:itemID="{A6E45B22-CC74-400B-84BA-52B813EF6EA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</TotalTime>
  <Words>601</Words>
  <Application>Microsoft Macintosh PowerPoint</Application>
  <PresentationFormat>On-screen Show (4:3)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Calibri</vt:lpstr>
      <vt:lpstr>Calibri Light</vt:lpstr>
      <vt:lpstr>Wingdings</vt:lpstr>
      <vt:lpstr>Arial</vt:lpstr>
      <vt:lpstr>Advantage</vt:lpstr>
      <vt:lpstr>Custom Design</vt:lpstr>
      <vt:lpstr>2_Custom Design</vt:lpstr>
      <vt:lpstr>1_Custom Design</vt:lpstr>
      <vt:lpstr>Newtown Creek CAG Process Review</vt:lpstr>
      <vt:lpstr>CAG Review Process</vt:lpstr>
      <vt:lpstr>Value of the CAG</vt:lpstr>
      <vt:lpstr>Pressing Questions</vt:lpstr>
      <vt:lpstr>Process Issues</vt:lpstr>
      <vt:lpstr>Technical Knowledge and Presentations </vt:lpstr>
      <vt:lpstr>Attendance and Outreach</vt:lpstr>
      <vt:lpstr>CAG Membership  </vt:lpstr>
      <vt:lpstr>CAG Membership  </vt:lpstr>
      <vt:lpstr>CAG Membership  </vt:lpstr>
      <vt:lpstr>CAG Membership  </vt:lpstr>
      <vt:lpstr>CBI Recommendations  </vt:lpstr>
      <vt:lpstr>CBI Recommendations    </vt:lpstr>
      <vt:lpstr>CBI Recommendations    </vt:lpstr>
      <vt:lpstr>PowerPoint Presentation</vt:lpstr>
    </vt:vector>
  </TitlesOfParts>
  <Company>CBI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Public Engagement Work </dc:title>
  <dc:creator>Andrew  Maxfield</dc:creator>
  <cp:lastModifiedBy>Patrick Field</cp:lastModifiedBy>
  <cp:revision>207</cp:revision>
  <dcterms:created xsi:type="dcterms:W3CDTF">2012-06-14T21:06:40Z</dcterms:created>
  <dcterms:modified xsi:type="dcterms:W3CDTF">2018-09-25T23:27:54Z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0x0101008C3723E3070FB246BBD67223192402BA00BE7935754933654EA78EA57D13BA3F93</vt:lpwstr>
  </property>
</Properties>
</file>