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sldIdLst>
    <p:sldId id="256" r:id="rId5"/>
    <p:sldId id="261" r:id="rId6"/>
    <p:sldId id="262" r:id="rId7"/>
    <p:sldId id="276" r:id="rId8"/>
    <p:sldId id="263" r:id="rId9"/>
    <p:sldId id="266" r:id="rId10"/>
    <p:sldId id="267" r:id="rId11"/>
    <p:sldId id="269" r:id="rId12"/>
    <p:sldId id="268" r:id="rId13"/>
    <p:sldId id="270" r:id="rId14"/>
    <p:sldId id="280" r:id="rId15"/>
    <p:sldId id="265" r:id="rId16"/>
    <p:sldId id="264" r:id="rId17"/>
    <p:sldId id="277" r:id="rId18"/>
    <p:sldId id="273" r:id="rId19"/>
    <p:sldId id="279" r:id="rId20"/>
    <p:sldId id="274" r:id="rId21"/>
    <p:sldId id="275" r:id="rId22"/>
    <p:sldId id="260" r:id="rId23"/>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5234"/>
    <a:srgbClr val="646569"/>
    <a:srgbClr val="002D73"/>
    <a:srgbClr val="1F3261"/>
    <a:srgbClr val="007681"/>
    <a:srgbClr val="458993"/>
    <a:srgbClr val="6A86B8"/>
    <a:srgbClr val="F7A800"/>
    <a:srgbClr val="FFD100"/>
    <a:srgbClr val="8A8A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85681" autoAdjust="0"/>
  </p:normalViewPr>
  <p:slideViewPr>
    <p:cSldViewPr snapToGrid="0">
      <p:cViewPr varScale="1">
        <p:scale>
          <a:sx n="88" d="100"/>
          <a:sy n="88" d="100"/>
        </p:scale>
        <p:origin x="492" y="64"/>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7CF3DF-59C6-4329-B11B-CB32CB0E89EE}" type="datetimeFigureOut">
              <a:rPr lang="en-US" smtClean="0"/>
              <a:t>7/11/2023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C2745C-974B-44A5-9950-B8B52E817D62}" type="slidenum">
              <a:rPr lang="en-US" smtClean="0"/>
              <a:t>‹#›</a:t>
            </a:fld>
            <a:endParaRPr lang="en-US"/>
          </a:p>
        </p:txBody>
      </p:sp>
    </p:spTree>
    <p:extLst>
      <p:ext uri="{BB962C8B-B14F-4D97-AF65-F5344CB8AC3E}">
        <p14:creationId xmlns:p14="http://schemas.microsoft.com/office/powerpoint/2010/main" val="207624240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p:cNvSpPr/>
          <p:nvPr userDrawn="1"/>
        </p:nvSpPr>
        <p:spPr>
          <a:xfrm>
            <a:off x="0" y="-1"/>
            <a:ext cx="9144000" cy="13773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5" name="Rectangle 4"/>
          <p:cNvSpPr/>
          <p:nvPr userDrawn="1"/>
        </p:nvSpPr>
        <p:spPr>
          <a:xfrm>
            <a:off x="0" y="-2"/>
            <a:ext cx="9144000" cy="3714752"/>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rot="10800000" flipV="1">
            <a:off x="0" y="3790950"/>
            <a:ext cx="9144000" cy="1352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38328" tIns="201168" rIns="0" bIns="274320" rtlCol="0" anchor="t" anchorCtr="0"/>
          <a:lstStyle/>
          <a:p>
            <a:pPr marL="215504" marR="0" indent="0" algn="l" defTabSz="685800" rtl="0" eaLnBrk="1" fontAlgn="auto" latinLnBrk="0" hangingPunct="1">
              <a:lnSpc>
                <a:spcPct val="100000"/>
              </a:lnSpc>
              <a:spcBef>
                <a:spcPts val="0"/>
              </a:spcBef>
              <a:spcAft>
                <a:spcPts val="0"/>
              </a:spcAft>
              <a:buClrTx/>
              <a:buSzTx/>
              <a:buFontTx/>
              <a:buNone/>
              <a:tabLst>
                <a:tab pos="8788004" algn="r"/>
              </a:tabLst>
              <a:defRPr/>
            </a:pPr>
            <a:endParaRPr lang="en-US" sz="1400" b="1" dirty="0">
              <a:solidFill>
                <a:srgbClr val="002D73"/>
              </a:solidFill>
              <a:latin typeface="Arial" panose="020B0604020202020204" pitchFamily="34" charset="0"/>
              <a:cs typeface="Arial" panose="020B0604020202020204" pitchFamily="34" charset="0"/>
            </a:endParaRPr>
          </a:p>
        </p:txBody>
      </p:sp>
      <p:sp>
        <p:nvSpPr>
          <p:cNvPr id="14" name="Rectangle 13"/>
          <p:cNvSpPr/>
          <p:nvPr userDrawn="1"/>
        </p:nvSpPr>
        <p:spPr>
          <a:xfrm>
            <a:off x="0" y="3714750"/>
            <a:ext cx="9144000" cy="76200"/>
          </a:xfrm>
          <a:prstGeom prst="rect">
            <a:avLst/>
          </a:prstGeom>
          <a:solidFill>
            <a:srgbClr val="2C5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57200" y="1377386"/>
            <a:ext cx="8401050" cy="1106257"/>
          </a:xfrm>
        </p:spPr>
        <p:txBody>
          <a:bodyPr anchor="b">
            <a:normAutofit/>
          </a:bodyPr>
          <a:lstStyle>
            <a:lvl1pPr algn="l">
              <a:defRPr sz="4000">
                <a:solidFill>
                  <a:schemeClr val="bg1">
                    <a:lumMod val="9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457200" y="2628337"/>
            <a:ext cx="8401050" cy="911087"/>
          </a:xfrm>
        </p:spPr>
        <p:txBody>
          <a:bodyPr>
            <a:normAutofit/>
          </a:bodyPr>
          <a:lstStyle>
            <a:lvl1pPr marL="0" indent="0" algn="l">
              <a:buNone/>
              <a:defRPr sz="2800" b="1">
                <a:solidFill>
                  <a:schemeClr val="bg1">
                    <a:lumMod val="95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7" name="Picture 6">
            <a:extLst>
              <a:ext uri="{FF2B5EF4-FFF2-40B4-BE49-F238E27FC236}">
                <a16:creationId xmlns:a16="http://schemas.microsoft.com/office/drawing/2014/main" id="{964EDD7B-E5F3-44C3-8DC5-885DA842370F}"/>
              </a:ext>
            </a:extLst>
          </p:cNvPr>
          <p:cNvPicPr>
            <a:picLocks noChangeAspect="1"/>
          </p:cNvPicPr>
          <p:nvPr userDrawn="1"/>
        </p:nvPicPr>
        <p:blipFill>
          <a:blip r:embed="rId2"/>
          <a:stretch>
            <a:fillRect/>
          </a:stretch>
        </p:blipFill>
        <p:spPr>
          <a:xfrm>
            <a:off x="535662" y="364331"/>
            <a:ext cx="3118103" cy="914400"/>
          </a:xfrm>
          <a:prstGeom prst="rect">
            <a:avLst/>
          </a:prstGeom>
        </p:spPr>
      </p:pic>
    </p:spTree>
    <p:extLst>
      <p:ext uri="{BB962C8B-B14F-4D97-AF65-F5344CB8AC3E}">
        <p14:creationId xmlns:p14="http://schemas.microsoft.com/office/powerpoint/2010/main" val="2210477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17410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0" name="Rectangle 19"/>
          <p:cNvSpPr/>
          <p:nvPr userDrawn="1"/>
        </p:nvSpPr>
        <p:spPr>
          <a:xfrm>
            <a:off x="0" y="-2"/>
            <a:ext cx="9144000" cy="51435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sp>
        <p:nvSpPr>
          <p:cNvPr id="2" name="Title 1"/>
          <p:cNvSpPr>
            <a:spLocks noGrp="1"/>
          </p:cNvSpPr>
          <p:nvPr>
            <p:ph type="title"/>
          </p:nvPr>
        </p:nvSpPr>
        <p:spPr>
          <a:xfrm>
            <a:off x="1" y="1621847"/>
            <a:ext cx="5334000" cy="2702503"/>
          </a:xfrm>
          <a:solidFill>
            <a:srgbClr val="002D73"/>
          </a:solidFill>
        </p:spPr>
        <p:txBody>
          <a:bodyPr lIns="512064" tIns="228600" rIns="365760" anchor="t" anchorCtr="0">
            <a:normAutofit/>
          </a:bodyPr>
          <a:lstStyle>
            <a:lvl1pPr>
              <a:lnSpc>
                <a:spcPct val="100000"/>
              </a:lnSpc>
              <a:defRPr sz="400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25780" y="3291840"/>
            <a:ext cx="4511040" cy="891540"/>
          </a:xfrm>
        </p:spPr>
        <p:txBody>
          <a:bodyPr>
            <a:normAutofit/>
          </a:bodyPr>
          <a:lstStyle>
            <a:lvl1pPr marL="0" indent="0">
              <a:buNone/>
              <a:defRPr sz="2800" b="1">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10" name="Rectangle 9"/>
          <p:cNvSpPr/>
          <p:nvPr userDrawn="1"/>
        </p:nvSpPr>
        <p:spPr>
          <a:xfrm rot="10800000" flipV="1">
            <a:off x="0" y="115493"/>
            <a:ext cx="9144000" cy="2202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7432" tIns="45720" rIns="274320" rtlCol="0" anchor="ctr"/>
          <a:lstStyle/>
          <a:p>
            <a:pPr marL="215504" marR="0" indent="0" algn="l" defTabSz="685800" rtl="0" eaLnBrk="1" fontAlgn="auto" latinLnBrk="0" hangingPunct="1">
              <a:lnSpc>
                <a:spcPct val="100000"/>
              </a:lnSpc>
              <a:spcBef>
                <a:spcPts val="0"/>
              </a:spcBef>
              <a:spcAft>
                <a:spcPts val="0"/>
              </a:spcAft>
              <a:buClrTx/>
              <a:buSzTx/>
              <a:buFontTx/>
              <a:buNone/>
              <a:tabLst>
                <a:tab pos="8750300" algn="r"/>
              </a:tabLst>
              <a:defRPr/>
            </a:pPr>
            <a:r>
              <a:rPr lang="en-US" sz="1200" b="1" dirty="0">
                <a:solidFill>
                  <a:srgbClr val="002D73"/>
                </a:solidFill>
                <a:latin typeface="Arial" panose="020B0604020202020204" pitchFamily="34" charset="0"/>
                <a:cs typeface="Arial" panose="020B0604020202020204" pitchFamily="34" charset="0"/>
              </a:rPr>
              <a:t>	</a:t>
            </a:r>
            <a:fld id="{6C929F40-DA27-4434-83D4-CC1331048D9E}" type="slidenum">
              <a:rPr lang="en-US" sz="1200" b="1" smtClean="0">
                <a:solidFill>
                  <a:srgbClr val="002D73"/>
                </a:solidFill>
                <a:latin typeface="Arial" panose="020B0604020202020204" pitchFamily="34" charset="0"/>
                <a:cs typeface="Arial" panose="020B0604020202020204" pitchFamily="34" charset="0"/>
              </a:rPr>
              <a:pPr marL="215504" marR="0" indent="0" algn="l" defTabSz="685800" rtl="0" eaLnBrk="1" fontAlgn="auto" latinLnBrk="0" hangingPunct="1">
                <a:lnSpc>
                  <a:spcPct val="100000"/>
                </a:lnSpc>
                <a:spcBef>
                  <a:spcPts val="0"/>
                </a:spcBef>
                <a:spcAft>
                  <a:spcPts val="0"/>
                </a:spcAft>
                <a:buClrTx/>
                <a:buSzTx/>
                <a:buFontTx/>
                <a:buNone/>
                <a:tabLst>
                  <a:tab pos="8750300" algn="r"/>
                </a:tabLst>
                <a:defRPr/>
              </a:pPr>
              <a:t>‹#›</a:t>
            </a:fld>
            <a:endParaRPr lang="en-US" sz="1200" b="1" dirty="0">
              <a:solidFill>
                <a:srgbClr val="002D73"/>
              </a:solidFill>
              <a:latin typeface="Arial" panose="020B0604020202020204" pitchFamily="34" charset="0"/>
              <a:cs typeface="Arial" panose="020B0604020202020204" pitchFamily="34" charset="0"/>
            </a:endParaRPr>
          </a:p>
        </p:txBody>
      </p:sp>
      <p:sp>
        <p:nvSpPr>
          <p:cNvPr id="16" name="Rectangle 15"/>
          <p:cNvSpPr/>
          <p:nvPr userDrawn="1"/>
        </p:nvSpPr>
        <p:spPr>
          <a:xfrm>
            <a:off x="0" y="1540453"/>
            <a:ext cx="5334000" cy="81394"/>
          </a:xfrm>
          <a:prstGeom prst="rect">
            <a:avLst/>
          </a:prstGeom>
          <a:solidFill>
            <a:srgbClr val="2C5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28042C3-8871-4247-BA71-CC01BC76BA24}"/>
              </a:ext>
            </a:extLst>
          </p:cNvPr>
          <p:cNvPicPr>
            <a:picLocks noChangeAspect="1"/>
          </p:cNvPicPr>
          <p:nvPr userDrawn="1"/>
        </p:nvPicPr>
        <p:blipFill>
          <a:blip r:embed="rId2"/>
          <a:stretch>
            <a:fillRect/>
          </a:stretch>
        </p:blipFill>
        <p:spPr>
          <a:xfrm>
            <a:off x="7241467" y="4510086"/>
            <a:ext cx="1512010" cy="443405"/>
          </a:xfrm>
          <a:prstGeom prst="rect">
            <a:avLst/>
          </a:prstGeom>
        </p:spPr>
      </p:pic>
    </p:spTree>
    <p:extLst>
      <p:ext uri="{BB962C8B-B14F-4D97-AF65-F5344CB8AC3E}">
        <p14:creationId xmlns:p14="http://schemas.microsoft.com/office/powerpoint/2010/main" val="257331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47650" y="508792"/>
            <a:ext cx="8610600" cy="91966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47650" y="1428461"/>
            <a:ext cx="4167188" cy="34229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19901" y="1428461"/>
            <a:ext cx="4138349" cy="34229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120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7650" y="508793"/>
            <a:ext cx="8610600" cy="919668"/>
          </a:xfrm>
        </p:spPr>
        <p:txBody>
          <a:bodyPr/>
          <a:lstStyle/>
          <a:p>
            <a:r>
              <a:rPr lang="en-US"/>
              <a:t>Click to edit Master title style</a:t>
            </a:r>
            <a:endParaRPr lang="en-US" dirty="0"/>
          </a:p>
        </p:txBody>
      </p:sp>
      <p:sp>
        <p:nvSpPr>
          <p:cNvPr id="3" name="Text Placeholder 2"/>
          <p:cNvSpPr>
            <a:spLocks noGrp="1"/>
          </p:cNvSpPr>
          <p:nvPr>
            <p:ph type="body" idx="1"/>
          </p:nvPr>
        </p:nvSpPr>
        <p:spPr>
          <a:xfrm>
            <a:off x="247650" y="1428461"/>
            <a:ext cx="4035715" cy="617934"/>
          </a:xfrm>
        </p:spPr>
        <p:txBody>
          <a:bodyPr anchor="ctr" anchorCtr="0">
            <a:no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247650" y="2144027"/>
            <a:ext cx="4035715" cy="2634850"/>
          </a:xfrm>
        </p:spPr>
        <p:txBody>
          <a:bodyPr>
            <a:normAutofit/>
          </a:bodyPr>
          <a:lstStyle>
            <a:lvl1pPr>
              <a:spcAft>
                <a:spcPts val="300"/>
              </a:spcAft>
              <a:defRPr sz="1800"/>
            </a:lvl1pPr>
            <a:lvl2pPr>
              <a:spcAft>
                <a:spcPts val="300"/>
              </a:spcAft>
              <a:defRPr sz="1800"/>
            </a:lvl2pPr>
            <a:lvl3pPr>
              <a:spcAft>
                <a:spcPts val="300"/>
              </a:spcAft>
              <a:defRPr sz="1800"/>
            </a:lvl3pPr>
            <a:lvl4pPr>
              <a:spcAft>
                <a:spcPts val="300"/>
              </a:spcAft>
              <a:defRPr sz="1800"/>
            </a:lvl4pPr>
            <a:lvl5pPr>
              <a:spcAft>
                <a:spcPts val="300"/>
              </a:spcAft>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15906" y="1428461"/>
            <a:ext cx="4042345" cy="617934"/>
          </a:xfrm>
        </p:spPr>
        <p:txBody>
          <a:bodyPr anchor="ctr" anchorCtr="0">
            <a:no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15906" y="2144027"/>
            <a:ext cx="4042344" cy="2634850"/>
          </a:xfrm>
        </p:spPr>
        <p:txBody>
          <a:bodyPr>
            <a:normAutofit/>
          </a:bodyPr>
          <a:lstStyle>
            <a:lvl1pPr>
              <a:spcAft>
                <a:spcPts val="300"/>
              </a:spcAft>
              <a:defRPr sz="1800"/>
            </a:lvl1pPr>
            <a:lvl2pPr>
              <a:spcAft>
                <a:spcPts val="300"/>
              </a:spcAft>
              <a:defRPr sz="1800"/>
            </a:lvl2pPr>
            <a:lvl3pPr>
              <a:spcAft>
                <a:spcPts val="300"/>
              </a:spcAft>
              <a:defRPr sz="1800"/>
            </a:lvl3pPr>
            <a:lvl4pPr>
              <a:spcAft>
                <a:spcPts val="300"/>
              </a:spcAft>
              <a:defRPr sz="1800"/>
            </a:lvl4pPr>
            <a:lvl5pPr>
              <a:spcAft>
                <a:spcPts val="300"/>
              </a:spcAft>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8798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47650" y="508791"/>
            <a:ext cx="8610600" cy="919960"/>
          </a:xfrm>
        </p:spPr>
        <p:txBody>
          <a:bodyPr/>
          <a:lstStyle/>
          <a:p>
            <a:r>
              <a:rPr lang="en-US"/>
              <a:t>Click to edit Master title style</a:t>
            </a:r>
            <a:endParaRPr lang="en-US" dirty="0"/>
          </a:p>
        </p:txBody>
      </p:sp>
    </p:spTree>
    <p:extLst>
      <p:ext uri="{BB962C8B-B14F-4D97-AF65-F5344CB8AC3E}">
        <p14:creationId xmlns:p14="http://schemas.microsoft.com/office/powerpoint/2010/main" val="208138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0984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 name="Rectangle 24"/>
          <p:cNvSpPr/>
          <p:nvPr userDrawn="1"/>
        </p:nvSpPr>
        <p:spPr>
          <a:xfrm>
            <a:off x="0" y="-2"/>
            <a:ext cx="9144000" cy="5143502"/>
          </a:xfrm>
          <a:prstGeom prst="rect">
            <a:avLst/>
          </a:prstGeom>
          <a:solidFill>
            <a:srgbClr val="002D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Rectangle 9"/>
          <p:cNvSpPr/>
          <p:nvPr userDrawn="1"/>
        </p:nvSpPr>
        <p:spPr>
          <a:xfrm rot="10800000" flipV="1">
            <a:off x="0" y="61045"/>
            <a:ext cx="9144000" cy="300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 tIns="82296" rIns="274320" bIns="54864" rtlCol="0" anchor="ctr"/>
          <a:lstStyle/>
          <a:p>
            <a:pPr marL="215504" marR="0" indent="0" algn="l" defTabSz="685800" rtl="0" eaLnBrk="1" fontAlgn="auto" latinLnBrk="0" hangingPunct="1">
              <a:lnSpc>
                <a:spcPct val="100000"/>
              </a:lnSpc>
              <a:spcBef>
                <a:spcPts val="0"/>
              </a:spcBef>
              <a:spcAft>
                <a:spcPts val="0"/>
              </a:spcAft>
              <a:buClrTx/>
              <a:buSzTx/>
              <a:buFontTx/>
              <a:buNone/>
              <a:tabLst>
                <a:tab pos="8750300" algn="r"/>
              </a:tabLst>
              <a:defRPr/>
            </a:pPr>
            <a:r>
              <a:rPr lang="en-US" sz="1200" b="1" dirty="0">
                <a:solidFill>
                  <a:srgbClr val="002D73"/>
                </a:solidFill>
                <a:latin typeface="Arial" panose="020B0604020202020204" pitchFamily="34" charset="0"/>
                <a:cs typeface="Arial" panose="020B0604020202020204" pitchFamily="34" charset="0"/>
              </a:rPr>
              <a:t>	</a:t>
            </a:r>
            <a:fld id="{6C929F40-DA27-4434-83D4-CC1331048D9E}" type="slidenum">
              <a:rPr lang="en-US" sz="1200" b="1" smtClean="0">
                <a:solidFill>
                  <a:srgbClr val="002D73"/>
                </a:solidFill>
                <a:latin typeface="Arial" panose="020B0604020202020204" pitchFamily="34" charset="0"/>
                <a:cs typeface="Arial" panose="020B0604020202020204" pitchFamily="34" charset="0"/>
              </a:rPr>
              <a:pPr marL="215504" marR="0" indent="0" algn="l" defTabSz="685800" rtl="0" eaLnBrk="1" fontAlgn="auto" latinLnBrk="0" hangingPunct="1">
                <a:lnSpc>
                  <a:spcPct val="100000"/>
                </a:lnSpc>
                <a:spcBef>
                  <a:spcPts val="0"/>
                </a:spcBef>
                <a:spcAft>
                  <a:spcPts val="0"/>
                </a:spcAft>
                <a:buClrTx/>
                <a:buSzTx/>
                <a:buFontTx/>
                <a:buNone/>
                <a:tabLst>
                  <a:tab pos="8750300" algn="r"/>
                </a:tabLst>
                <a:defRPr/>
              </a:pPr>
              <a:t>‹#›</a:t>
            </a:fld>
            <a:endParaRPr lang="en-US" sz="1200" b="1" dirty="0">
              <a:solidFill>
                <a:srgbClr val="002D73"/>
              </a:solidFill>
              <a:latin typeface="Arial" panose="020B0604020202020204" pitchFamily="34" charset="0"/>
              <a:cs typeface="Arial" panose="020B0604020202020204" pitchFamily="34" charset="0"/>
            </a:endParaRPr>
          </a:p>
        </p:txBody>
      </p:sp>
      <p:sp>
        <p:nvSpPr>
          <p:cNvPr id="2" name="Title Placeholder 1"/>
          <p:cNvSpPr>
            <a:spLocks noGrp="1"/>
          </p:cNvSpPr>
          <p:nvPr>
            <p:ph type="title"/>
          </p:nvPr>
        </p:nvSpPr>
        <p:spPr>
          <a:xfrm>
            <a:off x="247650" y="508792"/>
            <a:ext cx="8610600" cy="919669"/>
          </a:xfrm>
          <a:prstGeom prst="rect">
            <a:avLst/>
          </a:prstGeom>
        </p:spPr>
        <p:txBody>
          <a:bodyPr vert="horz" lIns="0" tIns="0" rIns="0" bIns="0" rtlCol="0" anchor="ctr"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247650" y="1428460"/>
            <a:ext cx="8610600" cy="343563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0" y="-1"/>
            <a:ext cx="9144000" cy="61045"/>
          </a:xfrm>
          <a:prstGeom prst="rect">
            <a:avLst/>
          </a:prstGeom>
          <a:solidFill>
            <a:srgbClr val="2C5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8" name="Picture 7">
            <a:extLst>
              <a:ext uri="{FF2B5EF4-FFF2-40B4-BE49-F238E27FC236}">
                <a16:creationId xmlns:a16="http://schemas.microsoft.com/office/drawing/2014/main" id="{2A8498FA-46C9-4AA3-9F2E-37E4335370F4}"/>
              </a:ext>
            </a:extLst>
          </p:cNvPr>
          <p:cNvPicPr>
            <a:picLocks noChangeAspect="1"/>
          </p:cNvPicPr>
          <p:nvPr userDrawn="1"/>
        </p:nvPicPr>
        <p:blipFill>
          <a:blip r:embed="rId9"/>
          <a:stretch>
            <a:fillRect/>
          </a:stretch>
        </p:blipFill>
        <p:spPr>
          <a:xfrm>
            <a:off x="7241466" y="4510085"/>
            <a:ext cx="1559052" cy="457200"/>
          </a:xfrm>
          <a:prstGeom prst="rect">
            <a:avLst/>
          </a:prstGeom>
        </p:spPr>
      </p:pic>
    </p:spTree>
    <p:extLst>
      <p:ext uri="{BB962C8B-B14F-4D97-AF65-F5344CB8AC3E}">
        <p14:creationId xmlns:p14="http://schemas.microsoft.com/office/powerpoint/2010/main" val="9064057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685800" rtl="0" eaLnBrk="1" latinLnBrk="0" hangingPunct="1">
        <a:lnSpc>
          <a:spcPct val="90000"/>
        </a:lnSpc>
        <a:spcBef>
          <a:spcPct val="0"/>
        </a:spcBef>
        <a:buNone/>
        <a:defRPr sz="3200" b="1"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685800" rtl="0" eaLnBrk="1" latinLnBrk="0" hangingPunct="1">
        <a:lnSpc>
          <a:spcPct val="100000"/>
        </a:lnSpc>
        <a:spcBef>
          <a:spcPts val="0"/>
        </a:spcBef>
        <a:spcAft>
          <a:spcPts val="600"/>
        </a:spcAft>
        <a:buFontTx/>
        <a:buNone/>
        <a:defRPr sz="2400" kern="1200">
          <a:solidFill>
            <a:schemeClr val="bg1"/>
          </a:solidFill>
          <a:latin typeface="Arial" panose="020B0604020202020204" pitchFamily="34" charset="0"/>
          <a:ea typeface="+mn-ea"/>
          <a:cs typeface="Arial" panose="020B0604020202020204" pitchFamily="34" charset="0"/>
        </a:defRPr>
      </a:lvl1pPr>
      <a:lvl2pPr marL="171450" indent="-171450" algn="l" defTabSz="685800" rtl="0" eaLnBrk="1" latinLnBrk="0" hangingPunct="1">
        <a:lnSpc>
          <a:spcPct val="100000"/>
        </a:lnSpc>
        <a:spcBef>
          <a:spcPts val="0"/>
        </a:spcBef>
        <a:spcAft>
          <a:spcPts val="600"/>
        </a:spcAft>
        <a:buFont typeface="Arial" panose="020B0604020202020204" pitchFamily="34" charset="0"/>
        <a:buChar char="•"/>
        <a:defRPr sz="2400" kern="1200">
          <a:solidFill>
            <a:schemeClr val="bg1"/>
          </a:solidFill>
          <a:latin typeface="Arial" panose="020B0604020202020204" pitchFamily="34" charset="0"/>
          <a:ea typeface="+mn-ea"/>
          <a:cs typeface="Arial" panose="020B0604020202020204" pitchFamily="34" charset="0"/>
        </a:defRPr>
      </a:lvl2pPr>
      <a:lvl3pPr marL="342900" indent="-171450" algn="l" defTabSz="685800" rtl="0" eaLnBrk="1" latinLnBrk="0" hangingPunct="1">
        <a:lnSpc>
          <a:spcPct val="100000"/>
        </a:lnSpc>
        <a:spcBef>
          <a:spcPts val="0"/>
        </a:spcBef>
        <a:spcAft>
          <a:spcPts val="600"/>
        </a:spcAft>
        <a:buFont typeface="Wingdings" panose="05000000000000000000" pitchFamily="2" charset="2"/>
        <a:buChar char="§"/>
        <a:defRPr sz="2400" kern="1200">
          <a:solidFill>
            <a:schemeClr val="bg1"/>
          </a:solidFill>
          <a:latin typeface="Arial" panose="020B0604020202020204" pitchFamily="34" charset="0"/>
          <a:ea typeface="+mn-ea"/>
          <a:cs typeface="Arial" panose="020B0604020202020204" pitchFamily="34" charset="0"/>
        </a:defRPr>
      </a:lvl3pPr>
      <a:lvl4pPr marL="473869" indent="-128588" algn="l" defTabSz="685800" rtl="0" eaLnBrk="1" latinLnBrk="0" hangingPunct="1">
        <a:lnSpc>
          <a:spcPct val="100000"/>
        </a:lnSpc>
        <a:spcBef>
          <a:spcPts val="0"/>
        </a:spcBef>
        <a:spcAft>
          <a:spcPts val="600"/>
        </a:spcAft>
        <a:buSzPct val="75000"/>
        <a:buFont typeface="Arial" panose="020B0604020202020204" pitchFamily="34" charset="0"/>
        <a:buChar char="•"/>
        <a:defRPr sz="2400" kern="1200">
          <a:solidFill>
            <a:schemeClr val="bg1"/>
          </a:solidFill>
          <a:latin typeface="Arial" panose="020B0604020202020204" pitchFamily="34" charset="0"/>
          <a:ea typeface="+mn-ea"/>
          <a:cs typeface="Arial" panose="020B0604020202020204" pitchFamily="34" charset="0"/>
        </a:defRPr>
      </a:lvl4pPr>
      <a:lvl5pPr marL="600075" indent="-128588" algn="l" defTabSz="685800" rtl="0" eaLnBrk="1" latinLnBrk="0" hangingPunct="1">
        <a:lnSpc>
          <a:spcPct val="100000"/>
        </a:lnSpc>
        <a:spcBef>
          <a:spcPts val="0"/>
        </a:spcBef>
        <a:spcAft>
          <a:spcPts val="600"/>
        </a:spcAft>
        <a:buSzPct val="75000"/>
        <a:buFont typeface="Wingdings" panose="05000000000000000000" pitchFamily="2" charset="2"/>
        <a:buChar char="§"/>
        <a:defRPr sz="2400" kern="1200">
          <a:solidFill>
            <a:schemeClr val="bg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mailto:michael.haggerty@dec.ny.gov"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l"/>
            <a:br>
              <a:rPr lang="en-US" sz="1800" b="0" i="0" u="none" strike="noStrike" baseline="0" dirty="0">
                <a:solidFill>
                  <a:srgbClr val="000000"/>
                </a:solidFill>
                <a:latin typeface="Arial" panose="020B0604020202020204" pitchFamily="34" charset="0"/>
              </a:rPr>
            </a:br>
            <a:br>
              <a:rPr lang="en-US" sz="1800" b="0" i="0" u="none" strike="noStrike" baseline="0" dirty="0">
                <a:latin typeface="Arial" panose="020B0604020202020204" pitchFamily="34" charset="0"/>
              </a:rPr>
            </a:br>
            <a:r>
              <a:rPr lang="en-US" sz="3800" b="1" i="0" u="none" strike="noStrike" baseline="0" dirty="0">
                <a:solidFill>
                  <a:srgbClr val="F1F1F1"/>
                </a:solidFill>
                <a:latin typeface="Arial" panose="020B0604020202020204" pitchFamily="34" charset="0"/>
              </a:rPr>
              <a:t>Contaminated Sediment Technical Advisory Group (CSTAG)</a:t>
            </a:r>
            <a:endParaRPr lang="en-US" sz="3800" dirty="0"/>
          </a:p>
        </p:txBody>
      </p:sp>
      <p:sp>
        <p:nvSpPr>
          <p:cNvPr id="3" name="Subtitle 2"/>
          <p:cNvSpPr>
            <a:spLocks noGrp="1"/>
          </p:cNvSpPr>
          <p:nvPr>
            <p:ph type="subTitle" idx="1"/>
          </p:nvPr>
        </p:nvSpPr>
        <p:spPr/>
        <p:txBody>
          <a:bodyPr>
            <a:normAutofit/>
          </a:bodyPr>
          <a:lstStyle/>
          <a:p>
            <a:r>
              <a:rPr lang="en-US" sz="3200" i="0" u="none" strike="noStrike" baseline="0" dirty="0">
                <a:latin typeface="SegoeUISemibold"/>
              </a:rPr>
              <a:t>Meeting No. 3</a:t>
            </a:r>
            <a:endParaRPr lang="en-US" sz="3200" dirty="0"/>
          </a:p>
        </p:txBody>
      </p:sp>
      <p:sp>
        <p:nvSpPr>
          <p:cNvPr id="4" name="Rectangle 3"/>
          <p:cNvSpPr/>
          <p:nvPr/>
        </p:nvSpPr>
        <p:spPr>
          <a:xfrm rot="10800000" flipV="1">
            <a:off x="0" y="3790950"/>
            <a:ext cx="9144000" cy="1352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38328" tIns="201168" rIns="0" bIns="274320" rtlCol="0" anchor="t" anchorCtr="0"/>
          <a:lstStyle/>
          <a:p>
            <a:pPr marL="215504" marR="0" indent="0" algn="l" defTabSz="685800" rtl="0" eaLnBrk="1" fontAlgn="auto" latinLnBrk="0" hangingPunct="1">
              <a:lnSpc>
                <a:spcPct val="100000"/>
              </a:lnSpc>
              <a:spcBef>
                <a:spcPts val="0"/>
              </a:spcBef>
              <a:spcAft>
                <a:spcPts val="0"/>
              </a:spcAft>
              <a:buClrTx/>
              <a:buSzTx/>
              <a:buFontTx/>
              <a:buNone/>
              <a:tabLst>
                <a:tab pos="8788004" algn="r"/>
              </a:tabLst>
              <a:defRPr/>
            </a:pPr>
            <a:r>
              <a:rPr lang="en-US" sz="1400" b="1" dirty="0">
                <a:solidFill>
                  <a:srgbClr val="002D73"/>
                </a:solidFill>
                <a:latin typeface="Arial" panose="020B0604020202020204" pitchFamily="34" charset="0"/>
                <a:cs typeface="Arial" panose="020B0604020202020204" pitchFamily="34" charset="0"/>
              </a:rPr>
              <a:t>July 12, 2023</a:t>
            </a:r>
          </a:p>
        </p:txBody>
      </p:sp>
    </p:spTree>
    <p:extLst>
      <p:ext uri="{BB962C8B-B14F-4D97-AF65-F5344CB8AC3E}">
        <p14:creationId xmlns:p14="http://schemas.microsoft.com/office/powerpoint/2010/main" val="18273579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descr="A picture containing ground, way, stone, dirty&#10;&#10;Description automatically generated">
            <a:extLst>
              <a:ext uri="{FF2B5EF4-FFF2-40B4-BE49-F238E27FC236}">
                <a16:creationId xmlns:a16="http://schemas.microsoft.com/office/drawing/2014/main" id="{A77359C1-C004-4CD5-A07A-445A3478F129}"/>
              </a:ext>
            </a:extLst>
          </p:cNvPr>
          <p:cNvPicPr>
            <a:picLocks noGrp="1" noChangeAspect="1"/>
          </p:cNvPicPr>
          <p:nvPr>
            <p:ph sz="half" idx="2"/>
          </p:nvPr>
        </p:nvPicPr>
        <p:blipFill>
          <a:blip r:embed="rId2"/>
          <a:stretch>
            <a:fillRect/>
          </a:stretch>
        </p:blipFill>
        <p:spPr>
          <a:xfrm rot="5400000">
            <a:off x="773278" y="1251909"/>
            <a:ext cx="4029340" cy="3022004"/>
          </a:xfrm>
        </p:spPr>
      </p:pic>
      <p:pic>
        <p:nvPicPr>
          <p:cNvPr id="5" name="Content Placeholder 4" descr="A picture containing wall, indoor, stone, dirty&#10;&#10;Description automatically generated">
            <a:extLst>
              <a:ext uri="{FF2B5EF4-FFF2-40B4-BE49-F238E27FC236}">
                <a16:creationId xmlns:a16="http://schemas.microsoft.com/office/drawing/2014/main" id="{5A5B75C5-8225-4BEC-BA4B-FF02B13DDB06}"/>
              </a:ext>
            </a:extLst>
          </p:cNvPr>
          <p:cNvPicPr>
            <a:picLocks noGrp="1" noChangeAspect="1"/>
          </p:cNvPicPr>
          <p:nvPr>
            <p:ph sz="quarter" idx="4"/>
          </p:nvPr>
        </p:nvPicPr>
        <p:blipFill>
          <a:blip r:embed="rId3"/>
          <a:stretch>
            <a:fillRect/>
          </a:stretch>
        </p:blipFill>
        <p:spPr>
          <a:xfrm>
            <a:off x="4845052" y="904875"/>
            <a:ext cx="3261658" cy="3872706"/>
          </a:xfrm>
        </p:spPr>
      </p:pic>
    </p:spTree>
    <p:extLst>
      <p:ext uri="{BB962C8B-B14F-4D97-AF65-F5344CB8AC3E}">
        <p14:creationId xmlns:p14="http://schemas.microsoft.com/office/powerpoint/2010/main" val="531369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AB3CF52-4EBE-4464-9432-EF86AE141120}"/>
              </a:ext>
            </a:extLst>
          </p:cNvPr>
          <p:cNvSpPr>
            <a:spLocks noGrp="1"/>
          </p:cNvSpPr>
          <p:nvPr>
            <p:ph type="title"/>
          </p:nvPr>
        </p:nvSpPr>
        <p:spPr>
          <a:xfrm>
            <a:off x="247650" y="508794"/>
            <a:ext cx="8610600" cy="589962"/>
          </a:xfrm>
        </p:spPr>
        <p:txBody>
          <a:bodyPr/>
          <a:lstStyle/>
          <a:p>
            <a:r>
              <a:rPr lang="en-US" dirty="0"/>
              <a:t>East Branch - Uplands</a:t>
            </a:r>
          </a:p>
        </p:txBody>
      </p:sp>
      <p:pic>
        <p:nvPicPr>
          <p:cNvPr id="14" name="Content Placeholder 13" descr="Diagram, map&#10;&#10;Description automatically generated">
            <a:extLst>
              <a:ext uri="{FF2B5EF4-FFF2-40B4-BE49-F238E27FC236}">
                <a16:creationId xmlns:a16="http://schemas.microsoft.com/office/drawing/2014/main" id="{9504060A-4E36-4678-AD80-2B645952A53C}"/>
              </a:ext>
            </a:extLst>
          </p:cNvPr>
          <p:cNvPicPr>
            <a:picLocks noGrp="1" noChangeAspect="1"/>
          </p:cNvPicPr>
          <p:nvPr>
            <p:ph idx="1"/>
          </p:nvPr>
        </p:nvPicPr>
        <p:blipFill>
          <a:blip r:embed="rId2"/>
          <a:stretch>
            <a:fillRect/>
          </a:stretch>
        </p:blipFill>
        <p:spPr>
          <a:xfrm>
            <a:off x="1535076" y="1098755"/>
            <a:ext cx="6073847" cy="3802216"/>
          </a:xfrm>
        </p:spPr>
      </p:pic>
    </p:spTree>
    <p:extLst>
      <p:ext uri="{BB962C8B-B14F-4D97-AF65-F5344CB8AC3E}">
        <p14:creationId xmlns:p14="http://schemas.microsoft.com/office/powerpoint/2010/main" val="2234460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3C789-CB33-4747-920E-20364D99BB98}"/>
              </a:ext>
            </a:extLst>
          </p:cNvPr>
          <p:cNvSpPr>
            <a:spLocks noGrp="1"/>
          </p:cNvSpPr>
          <p:nvPr>
            <p:ph type="title"/>
          </p:nvPr>
        </p:nvSpPr>
        <p:spPr/>
        <p:txBody>
          <a:bodyPr/>
          <a:lstStyle/>
          <a:p>
            <a:r>
              <a:rPr lang="en-US" dirty="0"/>
              <a:t>East Branch Early Action</a:t>
            </a:r>
          </a:p>
        </p:txBody>
      </p:sp>
      <p:sp>
        <p:nvSpPr>
          <p:cNvPr id="3" name="Content Placeholder 2">
            <a:extLst>
              <a:ext uri="{FF2B5EF4-FFF2-40B4-BE49-F238E27FC236}">
                <a16:creationId xmlns:a16="http://schemas.microsoft.com/office/drawing/2014/main" id="{10E858C6-D963-4749-B730-2FFABABDFA9B}"/>
              </a:ext>
            </a:extLst>
          </p:cNvPr>
          <p:cNvSpPr>
            <a:spLocks noGrp="1"/>
          </p:cNvSpPr>
          <p:nvPr>
            <p:ph idx="1"/>
          </p:nvPr>
        </p:nvSpPr>
        <p:spPr/>
        <p:txBody>
          <a:bodyPr>
            <a:noAutofit/>
          </a:bodyPr>
          <a:lstStyle/>
          <a:p>
            <a:pPr algn="l"/>
            <a:r>
              <a:rPr lang="en-US" sz="1800" b="0" i="0" u="sng" strike="noStrike" baseline="0" dirty="0">
                <a:latin typeface="+mn-lt"/>
              </a:rPr>
              <a:t>Exposure-Based Remedial Action Objectives</a:t>
            </a:r>
          </a:p>
          <a:p>
            <a:pPr marL="285750" indent="-285750" algn="l">
              <a:buFont typeface="Arial" panose="020B0604020202020204" pitchFamily="34" charset="0"/>
              <a:buChar char="•"/>
            </a:pPr>
            <a:r>
              <a:rPr lang="en-US" sz="1800" b="0" i="0" u="none" strike="noStrike" baseline="0" dirty="0">
                <a:latin typeface="+mn-lt"/>
              </a:rPr>
              <a:t>Reduce human exposure to fish and crab ingestion risks above protective levels by reducing the concentrations of COCs in contaminated sediment in the East Branch to protective PRGs/RGs.</a:t>
            </a:r>
          </a:p>
          <a:p>
            <a:pPr marL="285750" indent="-285750" algn="l">
              <a:buFont typeface="Arial" panose="020B0604020202020204" pitchFamily="34" charset="0"/>
              <a:buChar char="•"/>
            </a:pPr>
            <a:r>
              <a:rPr lang="en-US" sz="1800" b="0" i="0" u="none" strike="noStrike" baseline="0" dirty="0">
                <a:latin typeface="+mn-lt"/>
              </a:rPr>
              <a:t>Reduce ecological exposure to site COCs in sediment in the East Branch to protective PRGs/RGs.</a:t>
            </a:r>
          </a:p>
          <a:p>
            <a:pPr algn="l"/>
            <a:r>
              <a:rPr lang="en-US" sz="1800" b="0" i="0" u="sng" strike="noStrike" baseline="0" dirty="0">
                <a:latin typeface="+mn-lt"/>
              </a:rPr>
              <a:t>Source Control Remedial Action Objectives</a:t>
            </a:r>
          </a:p>
          <a:p>
            <a:pPr marL="285750" indent="-285750" algn="l">
              <a:buFont typeface="Arial" panose="020B0604020202020204" pitchFamily="34" charset="0"/>
              <a:buChar char="•"/>
            </a:pPr>
            <a:r>
              <a:rPr lang="en-US" sz="1800" b="0" i="0" u="none" strike="noStrike" baseline="0" dirty="0">
                <a:latin typeface="+mn-lt"/>
              </a:rPr>
              <a:t>Reduce migration of site-related Non-aqueous Phase Liquid (NAPL) and other sources within the East Branch to sediment and surface water above levels that are protective for human health and ecological exposure.</a:t>
            </a:r>
            <a:endParaRPr lang="en-US" sz="1800" dirty="0">
              <a:latin typeface="+mn-lt"/>
            </a:endParaRPr>
          </a:p>
        </p:txBody>
      </p:sp>
    </p:spTree>
    <p:extLst>
      <p:ext uri="{BB962C8B-B14F-4D97-AF65-F5344CB8AC3E}">
        <p14:creationId xmlns:p14="http://schemas.microsoft.com/office/powerpoint/2010/main" val="416353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A12BB-7A52-411A-9122-3998A1AE6BE2}"/>
              </a:ext>
            </a:extLst>
          </p:cNvPr>
          <p:cNvSpPr>
            <a:spLocks noGrp="1"/>
          </p:cNvSpPr>
          <p:nvPr>
            <p:ph type="title"/>
          </p:nvPr>
        </p:nvSpPr>
        <p:spPr/>
        <p:txBody>
          <a:bodyPr/>
          <a:lstStyle/>
          <a:p>
            <a:r>
              <a:rPr lang="en-US" dirty="0"/>
              <a:t>NAPL Fate and Transport </a:t>
            </a:r>
          </a:p>
        </p:txBody>
      </p:sp>
      <p:sp>
        <p:nvSpPr>
          <p:cNvPr id="3" name="Content Placeholder 2">
            <a:extLst>
              <a:ext uri="{FF2B5EF4-FFF2-40B4-BE49-F238E27FC236}">
                <a16:creationId xmlns:a16="http://schemas.microsoft.com/office/drawing/2014/main" id="{9644AB03-8408-4D8E-8A01-1D98C7D65227}"/>
              </a:ext>
            </a:extLst>
          </p:cNvPr>
          <p:cNvSpPr>
            <a:spLocks noGrp="1"/>
          </p:cNvSpPr>
          <p:nvPr>
            <p:ph idx="1"/>
          </p:nvPr>
        </p:nvSpPr>
        <p:spPr>
          <a:xfrm>
            <a:off x="247650" y="1517650"/>
            <a:ext cx="8426450" cy="3346449"/>
          </a:xfrm>
        </p:spPr>
        <p:txBody>
          <a:bodyPr>
            <a:normAutofit/>
          </a:bodyPr>
          <a:lstStyle/>
          <a:p>
            <a:pPr marL="285750" indent="-285750" algn="l">
              <a:buFont typeface="Arial" panose="020B0604020202020204" pitchFamily="34" charset="0"/>
              <a:buChar char="•"/>
            </a:pPr>
            <a:r>
              <a:rPr lang="en-US" sz="2600" dirty="0">
                <a:latin typeface="+mn-lt"/>
              </a:rPr>
              <a:t>NAPL migration as a separate phase (NAPL mobility via advection)</a:t>
            </a:r>
          </a:p>
          <a:p>
            <a:pPr marL="285750" indent="-285750" algn="l">
              <a:buFont typeface="Arial" panose="020B0604020202020204" pitchFamily="34" charset="0"/>
              <a:buChar char="•"/>
            </a:pPr>
            <a:r>
              <a:rPr lang="en-US" sz="2600" dirty="0">
                <a:latin typeface="+mn-lt"/>
              </a:rPr>
              <a:t>Gas ebullition-facilitated transport of NAPL and NAPL constituents </a:t>
            </a:r>
          </a:p>
          <a:p>
            <a:pPr marL="285750" indent="-285750" algn="l">
              <a:buFont typeface="Arial" panose="020B0604020202020204" pitchFamily="34" charset="0"/>
              <a:buChar char="•"/>
            </a:pPr>
            <a:r>
              <a:rPr lang="en-US" sz="2600" dirty="0">
                <a:latin typeface="+mn-lt"/>
              </a:rPr>
              <a:t>Dissolved phase transport via dissolution of NAPL</a:t>
            </a:r>
          </a:p>
        </p:txBody>
      </p:sp>
    </p:spTree>
    <p:extLst>
      <p:ext uri="{BB962C8B-B14F-4D97-AF65-F5344CB8AC3E}">
        <p14:creationId xmlns:p14="http://schemas.microsoft.com/office/powerpoint/2010/main" val="1229481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BA87A-366D-4E57-8712-31E3CAECDCE1}"/>
              </a:ext>
            </a:extLst>
          </p:cNvPr>
          <p:cNvSpPr>
            <a:spLocks noGrp="1"/>
          </p:cNvSpPr>
          <p:nvPr>
            <p:ph type="title"/>
          </p:nvPr>
        </p:nvSpPr>
        <p:spPr/>
        <p:txBody>
          <a:bodyPr/>
          <a:lstStyle/>
          <a:p>
            <a:r>
              <a:rPr lang="en-US" dirty="0"/>
              <a:t>East Branch Alternatives - Source Control</a:t>
            </a:r>
          </a:p>
        </p:txBody>
      </p:sp>
      <p:sp>
        <p:nvSpPr>
          <p:cNvPr id="3" name="Content Placeholder 2">
            <a:extLst>
              <a:ext uri="{FF2B5EF4-FFF2-40B4-BE49-F238E27FC236}">
                <a16:creationId xmlns:a16="http://schemas.microsoft.com/office/drawing/2014/main" id="{0BB9709A-B9D9-457A-BC46-536E9E9E0D7C}"/>
              </a:ext>
            </a:extLst>
          </p:cNvPr>
          <p:cNvSpPr>
            <a:spLocks noGrp="1"/>
          </p:cNvSpPr>
          <p:nvPr>
            <p:ph idx="1"/>
          </p:nvPr>
        </p:nvSpPr>
        <p:spPr>
          <a:xfrm>
            <a:off x="247650" y="1543050"/>
            <a:ext cx="8274050" cy="3321049"/>
          </a:xfrm>
        </p:spPr>
        <p:txBody>
          <a:bodyPr>
            <a:normAutofit/>
          </a:bodyPr>
          <a:lstStyle/>
          <a:p>
            <a:pPr marL="342900" indent="-342900">
              <a:buFont typeface="Arial" panose="020B0604020202020204" pitchFamily="34" charset="0"/>
              <a:buChar char="•"/>
            </a:pPr>
            <a:r>
              <a:rPr lang="en-US" dirty="0">
                <a:latin typeface="+mn-lt"/>
              </a:rPr>
              <a:t>NAPL not established as a source contamination</a:t>
            </a:r>
          </a:p>
          <a:p>
            <a:pPr marL="342900" indent="-342900">
              <a:buFont typeface="Arial" panose="020B0604020202020204" pitchFamily="34" charset="0"/>
              <a:buChar char="•"/>
            </a:pPr>
            <a:r>
              <a:rPr lang="en-US" dirty="0">
                <a:latin typeface="+mn-lt"/>
              </a:rPr>
              <a:t>Effectively screened out source (NAPL) treatment technology</a:t>
            </a:r>
          </a:p>
          <a:p>
            <a:pPr marL="342900" indent="-342900">
              <a:buFont typeface="Arial" panose="020B0604020202020204" pitchFamily="34" charset="0"/>
              <a:buChar char="•"/>
            </a:pPr>
            <a:r>
              <a:rPr lang="en-US" b="0" i="0" u="none" strike="noStrike" baseline="0" dirty="0">
                <a:latin typeface="+mn-lt"/>
              </a:rPr>
              <a:t>Favors capping as a remedial technology</a:t>
            </a:r>
          </a:p>
          <a:p>
            <a:pPr marL="342900" indent="-342900">
              <a:buFont typeface="Arial" panose="020B0604020202020204" pitchFamily="34" charset="0"/>
              <a:buChar char="•"/>
            </a:pPr>
            <a:r>
              <a:rPr lang="en-US" dirty="0">
                <a:latin typeface="+mn-lt"/>
              </a:rPr>
              <a:t>Inconsistent with EPA guidance and Source Control RAO</a:t>
            </a:r>
            <a:endParaRPr lang="en-US" b="0" i="0" u="none" strike="noStrike" baseline="0" dirty="0">
              <a:latin typeface="+mn-lt"/>
            </a:endParaRPr>
          </a:p>
          <a:p>
            <a:pPr marL="342900" indent="-342900">
              <a:buFont typeface="Arial" panose="020B0604020202020204" pitchFamily="34" charset="0"/>
              <a:buChar char="•"/>
            </a:pPr>
            <a:r>
              <a:rPr lang="en-US" dirty="0">
                <a:latin typeface="+mn-lt"/>
              </a:rPr>
              <a:t>Proposed Alternatives should demonstrate how the Source Control RAO would be achieved</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498157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B6950-12FF-4A9F-8D02-1DFFE550059D}"/>
              </a:ext>
            </a:extLst>
          </p:cNvPr>
          <p:cNvSpPr>
            <a:spLocks noGrp="1"/>
          </p:cNvSpPr>
          <p:nvPr>
            <p:ph type="title"/>
          </p:nvPr>
        </p:nvSpPr>
        <p:spPr/>
        <p:txBody>
          <a:bodyPr/>
          <a:lstStyle/>
          <a:p>
            <a:r>
              <a:rPr lang="en-US" dirty="0"/>
              <a:t>Adaptive Management Framework</a:t>
            </a:r>
          </a:p>
        </p:txBody>
      </p:sp>
      <p:sp>
        <p:nvSpPr>
          <p:cNvPr id="3" name="Content Placeholder 2">
            <a:extLst>
              <a:ext uri="{FF2B5EF4-FFF2-40B4-BE49-F238E27FC236}">
                <a16:creationId xmlns:a16="http://schemas.microsoft.com/office/drawing/2014/main" id="{B917FA4A-C01C-4272-8805-043B9F418207}"/>
              </a:ext>
            </a:extLst>
          </p:cNvPr>
          <p:cNvSpPr>
            <a:spLocks noGrp="1"/>
          </p:cNvSpPr>
          <p:nvPr>
            <p:ph idx="1"/>
          </p:nvPr>
        </p:nvSpPr>
        <p:spPr/>
        <p:txBody>
          <a:bodyPr>
            <a:normAutofit/>
          </a:bodyPr>
          <a:lstStyle/>
          <a:p>
            <a:pPr algn="l"/>
            <a:r>
              <a:rPr lang="en-US" b="0" i="0" u="none" strike="noStrike" baseline="0" dirty="0">
                <a:latin typeface="Arial" panose="020B0604020202020204" pitchFamily="34" charset="0"/>
                <a:cs typeface="Arial" panose="020B0604020202020204" pitchFamily="34" charset="0"/>
              </a:rPr>
              <a:t>As part of the adaptive management framework, interim performance measures will be used to assess whether the East Branch Early Action is trending toward achieving the overall OU1 sitewide RAOs and remediation goals, or whether additional measures are needed to address internal and/or </a:t>
            </a:r>
            <a:r>
              <a:rPr lang="en-US" b="0" i="0" u="sng" strike="noStrike" baseline="0" dirty="0">
                <a:latin typeface="Arial" panose="020B0604020202020204" pitchFamily="34" charset="0"/>
                <a:cs typeface="Arial" panose="020B0604020202020204" pitchFamily="34" charset="0"/>
              </a:rPr>
              <a:t>external ongoing sources of contamination, again through either federal Superfund or State of New York enforcement authorities. </a:t>
            </a:r>
          </a:p>
          <a:p>
            <a:pPr algn="l"/>
            <a:r>
              <a:rPr lang="en-US" sz="1400" dirty="0"/>
              <a:t>*</a:t>
            </a:r>
            <a:r>
              <a:rPr lang="en-US" sz="1300" dirty="0"/>
              <a:t>Excerpt from East Branch Early Action Overview Memorandum, USEPA, July 2023</a:t>
            </a:r>
            <a:endParaRPr lang="en-US" sz="1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2609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6008D-D88F-472C-AA69-690F673157AD}"/>
              </a:ext>
            </a:extLst>
          </p:cNvPr>
          <p:cNvSpPr>
            <a:spLocks noGrp="1"/>
          </p:cNvSpPr>
          <p:nvPr>
            <p:ph type="title"/>
          </p:nvPr>
        </p:nvSpPr>
        <p:spPr/>
        <p:txBody>
          <a:bodyPr/>
          <a:lstStyle/>
          <a:p>
            <a:r>
              <a:rPr lang="en-US" dirty="0"/>
              <a:t>DEC Response</a:t>
            </a:r>
          </a:p>
        </p:txBody>
      </p:sp>
      <p:sp>
        <p:nvSpPr>
          <p:cNvPr id="3" name="Content Placeholder 2">
            <a:extLst>
              <a:ext uri="{FF2B5EF4-FFF2-40B4-BE49-F238E27FC236}">
                <a16:creationId xmlns:a16="http://schemas.microsoft.com/office/drawing/2014/main" id="{97ACA07D-A4FC-4CE1-B647-02403EF01930}"/>
              </a:ext>
            </a:extLst>
          </p:cNvPr>
          <p:cNvSpPr>
            <a:spLocks noGrp="1"/>
          </p:cNvSpPr>
          <p:nvPr>
            <p:ph idx="1"/>
          </p:nvPr>
        </p:nvSpPr>
        <p:spPr/>
        <p:txBody>
          <a:bodyPr/>
          <a:lstStyle/>
          <a:p>
            <a:r>
              <a:rPr lang="en-US" dirty="0"/>
              <a:t>If NYS may need to</a:t>
            </a:r>
            <a:r>
              <a:rPr lang="en-US" sz="2400" b="0" i="0" u="none" strike="noStrike" baseline="0" dirty="0">
                <a:latin typeface="Arial" panose="020B0604020202020204" pitchFamily="34" charset="0"/>
              </a:rPr>
              <a:t> enforce and/or fund additional source control measures</a:t>
            </a:r>
          </a:p>
          <a:p>
            <a:pPr marL="514350" lvl="1" indent="-342900"/>
            <a:r>
              <a:rPr lang="en-US" dirty="0"/>
              <a:t>What criteria would trigger additional action?</a:t>
            </a:r>
          </a:p>
          <a:p>
            <a:pPr marL="514350" lvl="1" indent="-342900"/>
            <a:r>
              <a:rPr lang="en-US" dirty="0"/>
              <a:t>What are the timeframes for evaluating remedy effectiveness?</a:t>
            </a:r>
          </a:p>
          <a:p>
            <a:pPr marL="514350" lvl="1" indent="-342900"/>
            <a:r>
              <a:rPr lang="en-US" dirty="0"/>
              <a:t>Will NYS be part of the decision-making process?</a:t>
            </a:r>
          </a:p>
        </p:txBody>
      </p:sp>
    </p:spTree>
    <p:extLst>
      <p:ext uri="{BB962C8B-B14F-4D97-AF65-F5344CB8AC3E}">
        <p14:creationId xmlns:p14="http://schemas.microsoft.com/office/powerpoint/2010/main" val="918079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84705-4AE8-47A0-BDD4-AFB868CC23D1}"/>
              </a:ext>
            </a:extLst>
          </p:cNvPr>
          <p:cNvSpPr>
            <a:spLocks noGrp="1"/>
          </p:cNvSpPr>
          <p:nvPr>
            <p:ph type="title"/>
          </p:nvPr>
        </p:nvSpPr>
        <p:spPr/>
        <p:txBody>
          <a:bodyPr/>
          <a:lstStyle/>
          <a:p>
            <a:r>
              <a:rPr lang="en-US" dirty="0"/>
              <a:t>East Branch Alternative EB-B</a:t>
            </a:r>
          </a:p>
        </p:txBody>
      </p:sp>
      <p:sp>
        <p:nvSpPr>
          <p:cNvPr id="3" name="Content Placeholder 2">
            <a:extLst>
              <a:ext uri="{FF2B5EF4-FFF2-40B4-BE49-F238E27FC236}">
                <a16:creationId xmlns:a16="http://schemas.microsoft.com/office/drawing/2014/main" id="{5D7AAAC2-3C67-41C1-82F2-8C802A8541AA}"/>
              </a:ext>
            </a:extLst>
          </p:cNvPr>
          <p:cNvSpPr>
            <a:spLocks noGrp="1"/>
          </p:cNvSpPr>
          <p:nvPr>
            <p:ph idx="1"/>
          </p:nvPr>
        </p:nvSpPr>
        <p:spPr/>
        <p:txBody>
          <a:bodyPr>
            <a:normAutofit/>
          </a:bodyPr>
          <a:lstStyle/>
          <a:p>
            <a:pPr algn="l"/>
            <a:r>
              <a:rPr lang="en-US" b="1" i="0" u="none" strike="noStrike" baseline="0" dirty="0">
                <a:latin typeface="Calibri,Bold"/>
              </a:rPr>
              <a:t>Alternative EB-B</a:t>
            </a:r>
            <a:r>
              <a:rPr lang="en-US" b="0" i="0" u="none" strike="noStrike" baseline="0" dirty="0">
                <a:latin typeface="Calibri" panose="020F0502020204030204" pitchFamily="34" charset="0"/>
              </a:rPr>
              <a:t>: Under this alternative, sediments above elevation -3 feet MLLW would be removed, and a 3-foot-thick armored/reactive cap would be installed entirely at (or below) 0 feet MLLW to maintain cap saturation. This would result in sediment removal in some areas to depths shallow than 3 feet below the mudline. </a:t>
            </a:r>
            <a:r>
              <a:rPr lang="en-US" b="0" i="0" u="sng" strike="noStrike" baseline="0" dirty="0">
                <a:latin typeface="Calibri" panose="020F0502020204030204" pitchFamily="34" charset="0"/>
              </a:rPr>
              <a:t>Therefore, this alternative would raise mudline elevations and reduce water depths in the East Branch following remedy implementation.</a:t>
            </a:r>
          </a:p>
          <a:p>
            <a:pPr algn="l"/>
            <a:endParaRPr lang="en-US" b="0" i="0" u="sng" strike="noStrike" baseline="0" dirty="0">
              <a:latin typeface="Calibri" panose="020F0502020204030204" pitchFamily="34" charset="0"/>
            </a:endParaRPr>
          </a:p>
          <a:p>
            <a:r>
              <a:rPr lang="en-US" sz="1400" dirty="0"/>
              <a:t>*Excerpt from East Branch Early Action Overview Memorandum, USEPA, July 2023</a:t>
            </a:r>
            <a:endParaRPr lang="en-US" sz="1400" dirty="0">
              <a:latin typeface="Arial" panose="020B0604020202020204" pitchFamily="34" charset="0"/>
              <a:cs typeface="Arial" panose="020B0604020202020204" pitchFamily="34" charset="0"/>
            </a:endParaRPr>
          </a:p>
          <a:p>
            <a:pPr algn="l"/>
            <a:endParaRPr lang="en-US" u="sng" dirty="0"/>
          </a:p>
        </p:txBody>
      </p:sp>
    </p:spTree>
    <p:extLst>
      <p:ext uri="{BB962C8B-B14F-4D97-AF65-F5344CB8AC3E}">
        <p14:creationId xmlns:p14="http://schemas.microsoft.com/office/powerpoint/2010/main" val="42167171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A3369-4413-4794-8E0B-A557BDF9DDB1}"/>
              </a:ext>
            </a:extLst>
          </p:cNvPr>
          <p:cNvSpPr>
            <a:spLocks noGrp="1"/>
          </p:cNvSpPr>
          <p:nvPr>
            <p:ph type="title"/>
          </p:nvPr>
        </p:nvSpPr>
        <p:spPr/>
        <p:txBody>
          <a:bodyPr/>
          <a:lstStyle/>
          <a:p>
            <a:r>
              <a:rPr lang="en-US" dirty="0"/>
              <a:t>DEC Response</a:t>
            </a:r>
          </a:p>
        </p:txBody>
      </p:sp>
      <p:sp>
        <p:nvSpPr>
          <p:cNvPr id="3" name="Content Placeholder 2">
            <a:extLst>
              <a:ext uri="{FF2B5EF4-FFF2-40B4-BE49-F238E27FC236}">
                <a16:creationId xmlns:a16="http://schemas.microsoft.com/office/drawing/2014/main" id="{31D5ED2E-0FD0-4425-9D3C-402F4F14467A}"/>
              </a:ext>
            </a:extLst>
          </p:cNvPr>
          <p:cNvSpPr>
            <a:spLocks noGrp="1"/>
          </p:cNvSpPr>
          <p:nvPr>
            <p:ph idx="1"/>
          </p:nvPr>
        </p:nvSpPr>
        <p:spPr>
          <a:xfrm>
            <a:off x="247650" y="1428460"/>
            <a:ext cx="8280400" cy="3435639"/>
          </a:xfrm>
        </p:spPr>
        <p:txBody>
          <a:bodyPr>
            <a:normAutofit/>
          </a:bodyPr>
          <a:lstStyle/>
          <a:p>
            <a:r>
              <a:rPr lang="en-US" dirty="0">
                <a:effectLst/>
                <a:latin typeface="+mn-lt"/>
                <a:ea typeface="Calibri" panose="020F0502020204030204" pitchFamily="34" charset="0"/>
              </a:rPr>
              <a:t>Potential Impa</a:t>
            </a:r>
            <a:r>
              <a:rPr lang="en-US" dirty="0">
                <a:latin typeface="+mn-lt"/>
                <a:ea typeface="Calibri" panose="020F0502020204030204" pitchFamily="34" charset="0"/>
              </a:rPr>
              <a:t>ct to non-COC water quality</a:t>
            </a:r>
          </a:p>
          <a:p>
            <a:pPr marL="457200" lvl="1" indent="-285750"/>
            <a:r>
              <a:rPr lang="en-US" dirty="0">
                <a:latin typeface="+mn-lt"/>
                <a:ea typeface="Calibri" panose="020F0502020204030204" pitchFamily="34" charset="0"/>
              </a:rPr>
              <a:t>Decreased ambient dissolved oxygen concentration</a:t>
            </a:r>
          </a:p>
          <a:p>
            <a:pPr marL="457200" lvl="1" indent="-285750"/>
            <a:r>
              <a:rPr lang="en-US" dirty="0">
                <a:effectLst/>
                <a:latin typeface="+mn-lt"/>
                <a:ea typeface="Calibri" panose="020F0502020204030204" pitchFamily="34" charset="0"/>
              </a:rPr>
              <a:t>Increased ambient bacterial concentration</a:t>
            </a:r>
          </a:p>
          <a:p>
            <a:r>
              <a:rPr lang="en-US" dirty="0">
                <a:effectLst/>
                <a:latin typeface="+mn-lt"/>
                <a:ea typeface="Calibri" panose="020F0502020204030204" pitchFamily="34" charset="0"/>
                <a:cs typeface="Times New Roman" panose="02020603050405020304" pitchFamily="18" charset="0"/>
              </a:rPr>
              <a:t>Potential Impact to Sewer System Hydraulics</a:t>
            </a:r>
          </a:p>
          <a:p>
            <a:pPr marL="457200" lvl="1" indent="-285750"/>
            <a:r>
              <a:rPr lang="en-US" dirty="0">
                <a:latin typeface="+mn-lt"/>
                <a:ea typeface="Calibri" panose="020F0502020204030204" pitchFamily="34" charset="0"/>
              </a:rPr>
              <a:t>Increased hydraulic grade line</a:t>
            </a:r>
          </a:p>
          <a:p>
            <a:r>
              <a:rPr lang="en-US" dirty="0">
                <a:latin typeface="+mn-lt"/>
              </a:rPr>
              <a:t>Approved LTCP and OU2 No Further Action ROD</a:t>
            </a:r>
          </a:p>
          <a:p>
            <a:pPr marL="514350" lvl="1" indent="-342900"/>
            <a:r>
              <a:rPr lang="en-US" dirty="0">
                <a:effectLst/>
                <a:latin typeface="+mn-lt"/>
                <a:ea typeface="Calibri" panose="020F0502020204030204" pitchFamily="34" charset="0"/>
              </a:rPr>
              <a:t>Further modeling and analysis would be required</a:t>
            </a:r>
          </a:p>
        </p:txBody>
      </p:sp>
    </p:spTree>
    <p:extLst>
      <p:ext uri="{BB962C8B-B14F-4D97-AF65-F5344CB8AC3E}">
        <p14:creationId xmlns:p14="http://schemas.microsoft.com/office/powerpoint/2010/main" val="3837861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t>Thank You</a:t>
            </a:r>
          </a:p>
        </p:txBody>
      </p:sp>
      <p:sp>
        <p:nvSpPr>
          <p:cNvPr id="13" name="Content Placeholder 12"/>
          <p:cNvSpPr>
            <a:spLocks noGrp="1"/>
          </p:cNvSpPr>
          <p:nvPr>
            <p:ph sz="half" idx="1"/>
          </p:nvPr>
        </p:nvSpPr>
        <p:spPr/>
        <p:txBody>
          <a:bodyPr>
            <a:noAutofit/>
          </a:bodyPr>
          <a:lstStyle/>
          <a:p>
            <a:pPr marL="0" lvl="1" indent="0">
              <a:buNone/>
            </a:pPr>
            <a:r>
              <a:rPr lang="en-US" dirty="0"/>
              <a:t>Michael Haggerty, QEP</a:t>
            </a:r>
          </a:p>
          <a:p>
            <a:pPr marL="0" lvl="1" indent="0">
              <a:buNone/>
            </a:pPr>
            <a:r>
              <a:rPr lang="en-US" dirty="0"/>
              <a:t>NYSDEC</a:t>
            </a:r>
          </a:p>
          <a:p>
            <a:pPr marL="0" lvl="1" indent="0">
              <a:buNone/>
            </a:pPr>
            <a:r>
              <a:rPr lang="en-US" dirty="0"/>
              <a:t>Project Manager</a:t>
            </a:r>
          </a:p>
          <a:p>
            <a:pPr marL="0" lvl="1" indent="0">
              <a:buNone/>
            </a:pPr>
            <a:r>
              <a:rPr lang="en-US" dirty="0"/>
              <a:t>625 Broadway</a:t>
            </a:r>
          </a:p>
          <a:p>
            <a:pPr marL="0" lvl="1" indent="0">
              <a:buNone/>
            </a:pPr>
            <a:r>
              <a:rPr lang="en-US" dirty="0"/>
              <a:t>Albany, NY 12233-7016</a:t>
            </a:r>
          </a:p>
          <a:p>
            <a:pPr marL="0" lvl="1" indent="0">
              <a:buNone/>
            </a:pPr>
            <a:r>
              <a:rPr lang="en-US" dirty="0"/>
              <a:t>E-mail: </a:t>
            </a:r>
            <a:r>
              <a:rPr lang="en-US" sz="1800" u="sng" dirty="0">
                <a:solidFill>
                  <a:schemeClr val="tx2">
                    <a:lumMod val="40000"/>
                    <a:lumOff val="60000"/>
                  </a:schemeClr>
                </a:solidFill>
                <a:hlinkClick r:id="rId2"/>
              </a:rPr>
              <a:t>mi</a:t>
            </a:r>
            <a:r>
              <a:rPr lang="en-US" sz="1800" dirty="0">
                <a:solidFill>
                  <a:schemeClr val="tx2">
                    <a:lumMod val="40000"/>
                    <a:lumOff val="60000"/>
                  </a:schemeClr>
                </a:solidFill>
                <a:hlinkClick r:id="rId2"/>
              </a:rPr>
              <a:t>chael.haggerty@dec.ny.gov</a:t>
            </a:r>
            <a:endParaRPr lang="en-US" sz="1800" dirty="0">
              <a:solidFill>
                <a:schemeClr val="tx2">
                  <a:lumMod val="40000"/>
                  <a:lumOff val="60000"/>
                </a:schemeClr>
              </a:solidFill>
            </a:endParaRPr>
          </a:p>
          <a:p>
            <a:pPr marL="0" lvl="1" indent="0">
              <a:buNone/>
            </a:pPr>
            <a:r>
              <a:rPr lang="en-US" dirty="0"/>
              <a:t>Phone: (518) 402-9688</a:t>
            </a:r>
          </a:p>
        </p:txBody>
      </p:sp>
      <p:sp>
        <p:nvSpPr>
          <p:cNvPr id="16" name="Content Placeholder 15"/>
          <p:cNvSpPr>
            <a:spLocks noGrp="1"/>
          </p:cNvSpPr>
          <p:nvPr>
            <p:ph sz="half" idx="2"/>
          </p:nvPr>
        </p:nvSpPr>
        <p:spPr/>
        <p:txBody>
          <a:bodyPr>
            <a:normAutofit/>
          </a:bodyPr>
          <a:lstStyle/>
          <a:p>
            <a:r>
              <a:rPr lang="en-US" sz="1800" b="1" dirty="0"/>
              <a:t>Connect with us:</a:t>
            </a:r>
            <a:br>
              <a:rPr lang="en-US" sz="1800" b="1" dirty="0"/>
            </a:br>
            <a:r>
              <a:rPr lang="en-US" sz="1800" dirty="0"/>
              <a:t>Facebook: www.facebook.com/NYSDEC</a:t>
            </a:r>
            <a:br>
              <a:rPr lang="en-US" sz="1800" dirty="0"/>
            </a:br>
            <a:r>
              <a:rPr lang="en-US" sz="1800" dirty="0"/>
              <a:t>Twitter: twitter.com/NYSDEC</a:t>
            </a:r>
            <a:br>
              <a:rPr lang="en-US" sz="1800" dirty="0"/>
            </a:br>
            <a:r>
              <a:rPr lang="en-US" sz="1800" dirty="0"/>
              <a:t>Flickr: www.flickr.com/photos/nysdec</a:t>
            </a:r>
          </a:p>
        </p:txBody>
      </p:sp>
    </p:spTree>
    <p:extLst>
      <p:ext uri="{BB962C8B-B14F-4D97-AF65-F5344CB8AC3E}">
        <p14:creationId xmlns:p14="http://schemas.microsoft.com/office/powerpoint/2010/main" val="2476233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3C789-CB33-4747-920E-20364D99BB98}"/>
              </a:ext>
            </a:extLst>
          </p:cNvPr>
          <p:cNvSpPr>
            <a:spLocks noGrp="1"/>
          </p:cNvSpPr>
          <p:nvPr>
            <p:ph type="title"/>
          </p:nvPr>
        </p:nvSpPr>
        <p:spPr/>
        <p:txBody>
          <a:bodyPr/>
          <a:lstStyle/>
          <a:p>
            <a:r>
              <a:rPr lang="en-US" dirty="0"/>
              <a:t>OU1 Remedial Action Objectives</a:t>
            </a:r>
          </a:p>
        </p:txBody>
      </p:sp>
      <p:sp>
        <p:nvSpPr>
          <p:cNvPr id="3" name="Content Placeholder 2">
            <a:extLst>
              <a:ext uri="{FF2B5EF4-FFF2-40B4-BE49-F238E27FC236}">
                <a16:creationId xmlns:a16="http://schemas.microsoft.com/office/drawing/2014/main" id="{10E858C6-D963-4749-B730-2FFABABDFA9B}"/>
              </a:ext>
            </a:extLst>
          </p:cNvPr>
          <p:cNvSpPr>
            <a:spLocks noGrp="1"/>
          </p:cNvSpPr>
          <p:nvPr>
            <p:ph idx="1"/>
          </p:nvPr>
        </p:nvSpPr>
        <p:spPr/>
        <p:txBody>
          <a:bodyPr>
            <a:normAutofit/>
          </a:bodyPr>
          <a:lstStyle/>
          <a:p>
            <a:r>
              <a:rPr lang="en-US" sz="2000" u="sng" dirty="0">
                <a:latin typeface="+mn-lt"/>
              </a:rPr>
              <a:t>Exposure-Based Remedial Action Objectives</a:t>
            </a:r>
          </a:p>
          <a:p>
            <a:pPr marL="285750" indent="-285750">
              <a:buFont typeface="Arial" panose="020B0604020202020204" pitchFamily="34" charset="0"/>
              <a:buChar char="•"/>
            </a:pPr>
            <a:r>
              <a:rPr lang="en-US" sz="2000" dirty="0">
                <a:latin typeface="+mn-lt"/>
              </a:rPr>
              <a:t>Reduce human exposure to fish and crab ingestion risks above protective levels by reducing the concentrations of COCs in contaminated sediment to protective PRGs/RGs.</a:t>
            </a:r>
          </a:p>
          <a:p>
            <a:pPr marL="285750" indent="-285750">
              <a:buFont typeface="Arial" panose="020B0604020202020204" pitchFamily="34" charset="0"/>
              <a:buChar char="•"/>
            </a:pPr>
            <a:r>
              <a:rPr lang="en-US" sz="2000" dirty="0">
                <a:latin typeface="+mn-lt"/>
              </a:rPr>
              <a:t>Reduce ecological exposure to site COCs in sediment to protective PRGs/RGs.</a:t>
            </a:r>
          </a:p>
          <a:p>
            <a:r>
              <a:rPr lang="en-US" sz="2000" u="sng" dirty="0">
                <a:latin typeface="+mn-lt"/>
              </a:rPr>
              <a:t>Source Control Remedial Action Objectives</a:t>
            </a:r>
          </a:p>
          <a:p>
            <a:pPr marL="285750" indent="-285750">
              <a:buFont typeface="Arial" panose="020B0604020202020204" pitchFamily="34" charset="0"/>
              <a:buChar char="•"/>
            </a:pPr>
            <a:r>
              <a:rPr lang="en-US" sz="2000" dirty="0">
                <a:latin typeface="+mn-lt"/>
              </a:rPr>
              <a:t>Reduce migration of site-related Non-aqueous Phase Liquid (NAPL) and other sources within the Study Area to sediment and surface water above levels that are protective for human health and ecological exposure.</a:t>
            </a:r>
          </a:p>
        </p:txBody>
      </p:sp>
    </p:spTree>
    <p:extLst>
      <p:ext uri="{BB962C8B-B14F-4D97-AF65-F5344CB8AC3E}">
        <p14:creationId xmlns:p14="http://schemas.microsoft.com/office/powerpoint/2010/main" val="92810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833F5-2A2C-442E-839E-765379057C60}"/>
              </a:ext>
            </a:extLst>
          </p:cNvPr>
          <p:cNvSpPr>
            <a:spLocks noGrp="1"/>
          </p:cNvSpPr>
          <p:nvPr>
            <p:ph type="title"/>
          </p:nvPr>
        </p:nvSpPr>
        <p:spPr/>
        <p:txBody>
          <a:bodyPr/>
          <a:lstStyle/>
          <a:p>
            <a:r>
              <a:rPr lang="en-US" dirty="0"/>
              <a:t>Source Control RAO </a:t>
            </a:r>
          </a:p>
        </p:txBody>
      </p:sp>
      <p:sp>
        <p:nvSpPr>
          <p:cNvPr id="3" name="Content Placeholder 2">
            <a:extLst>
              <a:ext uri="{FF2B5EF4-FFF2-40B4-BE49-F238E27FC236}">
                <a16:creationId xmlns:a16="http://schemas.microsoft.com/office/drawing/2014/main" id="{FCFEC263-3699-43A5-8C0B-27267E405C09}"/>
              </a:ext>
            </a:extLst>
          </p:cNvPr>
          <p:cNvSpPr>
            <a:spLocks noGrp="1"/>
          </p:cNvSpPr>
          <p:nvPr>
            <p:ph idx="1"/>
          </p:nvPr>
        </p:nvSpPr>
        <p:spPr>
          <a:xfrm>
            <a:off x="247650" y="1590675"/>
            <a:ext cx="8610600" cy="3273424"/>
          </a:xfrm>
        </p:spPr>
        <p:txBody>
          <a:bodyPr>
            <a:noAutofit/>
          </a:bodyPr>
          <a:lstStyle/>
          <a:p>
            <a:r>
              <a:rPr lang="en-US" dirty="0">
                <a:latin typeface="Calibri" panose="020F0502020204030204" pitchFamily="34" charset="0"/>
              </a:rPr>
              <a:t>“EPA will continue to work with the State of New York to identify and address any such ongoing sources. However, this does not preclude EPA from identifying specific actions, such as the establishment of sealed bulkheads at certain properties or requiring upland response actions to address ongoing sources to the creek, as required components of an EPA remedy decision, if that information is known at the time of remedy selection for in-creek actions.” </a:t>
            </a:r>
          </a:p>
          <a:p>
            <a:r>
              <a:rPr lang="en-US" dirty="0"/>
              <a:t>*</a:t>
            </a:r>
            <a:r>
              <a:rPr lang="en-US" sz="1200" dirty="0"/>
              <a:t>Excerpt from Draft OU1 RAO and PRG Approach Memorandum, USEPA, 3/9/23</a:t>
            </a:r>
          </a:p>
        </p:txBody>
      </p:sp>
    </p:spTree>
    <p:extLst>
      <p:ext uri="{BB962C8B-B14F-4D97-AF65-F5344CB8AC3E}">
        <p14:creationId xmlns:p14="http://schemas.microsoft.com/office/powerpoint/2010/main" val="1620547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43FC5-7908-4133-978F-8B1DAB0E7B06}"/>
              </a:ext>
            </a:extLst>
          </p:cNvPr>
          <p:cNvSpPr>
            <a:spLocks noGrp="1"/>
          </p:cNvSpPr>
          <p:nvPr>
            <p:ph type="title"/>
          </p:nvPr>
        </p:nvSpPr>
        <p:spPr/>
        <p:txBody>
          <a:bodyPr/>
          <a:lstStyle/>
          <a:p>
            <a:r>
              <a:rPr lang="en-US" dirty="0"/>
              <a:t>DEC Response</a:t>
            </a:r>
          </a:p>
        </p:txBody>
      </p:sp>
      <p:sp>
        <p:nvSpPr>
          <p:cNvPr id="3" name="Content Placeholder 2">
            <a:extLst>
              <a:ext uri="{FF2B5EF4-FFF2-40B4-BE49-F238E27FC236}">
                <a16:creationId xmlns:a16="http://schemas.microsoft.com/office/drawing/2014/main" id="{55CF5503-52D3-42FD-82D8-CDACBF44A079}"/>
              </a:ext>
            </a:extLst>
          </p:cNvPr>
          <p:cNvSpPr>
            <a:spLocks noGrp="1"/>
          </p:cNvSpPr>
          <p:nvPr>
            <p:ph idx="1"/>
          </p:nvPr>
        </p:nvSpPr>
        <p:spPr>
          <a:xfrm>
            <a:off x="247650" y="1562100"/>
            <a:ext cx="8610600" cy="3301999"/>
          </a:xfrm>
        </p:spPr>
        <p:txBody>
          <a:bodyPr/>
          <a:lstStyle/>
          <a:p>
            <a:pPr marL="285750" indent="-285750">
              <a:buFont typeface="Arial" panose="020B0604020202020204" pitchFamily="34" charset="0"/>
              <a:buChar char="•"/>
            </a:pPr>
            <a:r>
              <a:rPr lang="en-US" dirty="0">
                <a:effectLst/>
                <a:latin typeface="Calibri" panose="020F0502020204030204" pitchFamily="34" charset="0"/>
                <a:ea typeface="Calibri" panose="020F0502020204030204" pitchFamily="34" charset="0"/>
              </a:rPr>
              <a:t>Will EPA now take a role in evaluating certain Upland sites in our remedial program? </a:t>
            </a:r>
            <a:endParaRPr lang="en-US" dirty="0">
              <a:latin typeface="Calibri" panose="020F0502020204030204" pitchFamily="34" charset="0"/>
              <a:ea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ea typeface="Calibri" panose="020F0502020204030204" pitchFamily="34" charset="0"/>
              </a:rPr>
              <a:t>W</a:t>
            </a:r>
            <a:r>
              <a:rPr lang="en-US" dirty="0">
                <a:effectLst/>
                <a:latin typeface="Calibri" panose="020F0502020204030204" pitchFamily="34" charset="0"/>
                <a:ea typeface="Calibri" panose="020F0502020204030204" pitchFamily="34" charset="0"/>
              </a:rPr>
              <a:t>ill EPA establish criteria and a timeframe by which an Upland site’s remedy must be implemented?</a:t>
            </a:r>
          </a:p>
          <a:p>
            <a:pPr marL="285750" indent="-285750">
              <a:buFont typeface="Arial" panose="020B0604020202020204" pitchFamily="34" charset="0"/>
              <a:buChar char="•"/>
            </a:pPr>
            <a:r>
              <a:rPr lang="en-US" dirty="0">
                <a:effectLst/>
                <a:latin typeface="Calibri" panose="020F0502020204030204" pitchFamily="34" charset="0"/>
                <a:ea typeface="Calibri" panose="020F0502020204030204" pitchFamily="34" charset="0"/>
              </a:rPr>
              <a:t>What would trigger EPA response action? </a:t>
            </a:r>
          </a:p>
          <a:p>
            <a:pPr marL="285750" indent="-285750">
              <a:buFont typeface="Arial" panose="020B0604020202020204" pitchFamily="34" charset="0"/>
              <a:buChar char="•"/>
            </a:pPr>
            <a:endParaRPr lang="en-US" dirty="0">
              <a:effectLst/>
              <a:latin typeface="Calibri" panose="020F0502020204030204" pitchFamily="34" charset="0"/>
              <a:ea typeface="Calibri" panose="020F0502020204030204" pitchFamily="34" charset="0"/>
            </a:endParaRPr>
          </a:p>
          <a:p>
            <a:endParaRPr lang="en-US" dirty="0"/>
          </a:p>
        </p:txBody>
      </p:sp>
    </p:spTree>
    <p:extLst>
      <p:ext uri="{BB962C8B-B14F-4D97-AF65-F5344CB8AC3E}">
        <p14:creationId xmlns:p14="http://schemas.microsoft.com/office/powerpoint/2010/main" val="407502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21E02-7714-438F-ADDC-C2F44C5AE198}"/>
              </a:ext>
            </a:extLst>
          </p:cNvPr>
          <p:cNvSpPr>
            <a:spLocks noGrp="1"/>
          </p:cNvSpPr>
          <p:nvPr>
            <p:ph type="title"/>
          </p:nvPr>
        </p:nvSpPr>
        <p:spPr>
          <a:xfrm>
            <a:off x="247650" y="508793"/>
            <a:ext cx="8610600" cy="761520"/>
          </a:xfrm>
        </p:spPr>
        <p:txBody>
          <a:bodyPr/>
          <a:lstStyle/>
          <a:p>
            <a:r>
              <a:rPr lang="en-US" dirty="0"/>
              <a:t>Former Manhattan Polybag</a:t>
            </a:r>
          </a:p>
        </p:txBody>
      </p:sp>
      <p:pic>
        <p:nvPicPr>
          <p:cNvPr id="12" name="Content Placeholder 11" descr="A picture containing engineering drawing&#10;&#10;Description automatically generated">
            <a:extLst>
              <a:ext uri="{FF2B5EF4-FFF2-40B4-BE49-F238E27FC236}">
                <a16:creationId xmlns:a16="http://schemas.microsoft.com/office/drawing/2014/main" id="{A522A52B-BA18-47F3-BA5B-219A631DF999}"/>
              </a:ext>
            </a:extLst>
          </p:cNvPr>
          <p:cNvPicPr>
            <a:picLocks noGrp="1" noChangeAspect="1"/>
          </p:cNvPicPr>
          <p:nvPr>
            <p:ph idx="1"/>
          </p:nvPr>
        </p:nvPicPr>
        <p:blipFill>
          <a:blip r:embed="rId2"/>
          <a:stretch>
            <a:fillRect/>
          </a:stretch>
        </p:blipFill>
        <p:spPr>
          <a:xfrm>
            <a:off x="1701553" y="1270313"/>
            <a:ext cx="5740893" cy="3593788"/>
          </a:xfrm>
        </p:spPr>
      </p:pic>
    </p:spTree>
    <p:extLst>
      <p:ext uri="{BB962C8B-B14F-4D97-AF65-F5344CB8AC3E}">
        <p14:creationId xmlns:p14="http://schemas.microsoft.com/office/powerpoint/2010/main" val="2781330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descr="A picture containing outdoor, rock&#10;&#10;Description automatically generated">
            <a:extLst>
              <a:ext uri="{FF2B5EF4-FFF2-40B4-BE49-F238E27FC236}">
                <a16:creationId xmlns:a16="http://schemas.microsoft.com/office/drawing/2014/main" id="{53EF36F0-35D1-42B8-841C-5752CBEC27CA}"/>
              </a:ext>
            </a:extLst>
          </p:cNvPr>
          <p:cNvPicPr>
            <a:picLocks noGrp="1" noChangeAspect="1"/>
          </p:cNvPicPr>
          <p:nvPr>
            <p:ph sz="half" idx="2"/>
          </p:nvPr>
        </p:nvPicPr>
        <p:blipFill>
          <a:blip r:embed="rId2"/>
          <a:stretch>
            <a:fillRect/>
          </a:stretch>
        </p:blipFill>
        <p:spPr>
          <a:xfrm rot="5400000">
            <a:off x="216595" y="1089720"/>
            <a:ext cx="4215606" cy="3161704"/>
          </a:xfrm>
        </p:spPr>
      </p:pic>
      <p:pic>
        <p:nvPicPr>
          <p:cNvPr id="18" name="Content Placeholder 17" descr="A picture containing water, outdoor, nature, pond&#10;&#10;Description automatically generated">
            <a:extLst>
              <a:ext uri="{FF2B5EF4-FFF2-40B4-BE49-F238E27FC236}">
                <a16:creationId xmlns:a16="http://schemas.microsoft.com/office/drawing/2014/main" id="{4E5EE320-813D-47F3-9476-526B2F3F8766}"/>
              </a:ext>
            </a:extLst>
          </p:cNvPr>
          <p:cNvPicPr>
            <a:picLocks noGrp="1" noChangeAspect="1"/>
          </p:cNvPicPr>
          <p:nvPr>
            <p:ph sz="quarter" idx="4"/>
          </p:nvPr>
        </p:nvPicPr>
        <p:blipFill>
          <a:blip r:embed="rId3"/>
          <a:stretch>
            <a:fillRect/>
          </a:stretch>
        </p:blipFill>
        <p:spPr>
          <a:xfrm>
            <a:off x="4273022" y="943372"/>
            <a:ext cx="4605866" cy="3454400"/>
          </a:xfrm>
        </p:spPr>
      </p:pic>
    </p:spTree>
    <p:extLst>
      <p:ext uri="{BB962C8B-B14F-4D97-AF65-F5344CB8AC3E}">
        <p14:creationId xmlns:p14="http://schemas.microsoft.com/office/powerpoint/2010/main" val="3748984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707CA53-54AB-4BF6-83F9-F479E28BC65F}"/>
              </a:ext>
            </a:extLst>
          </p:cNvPr>
          <p:cNvSpPr>
            <a:spLocks noGrp="1"/>
          </p:cNvSpPr>
          <p:nvPr>
            <p:ph type="title"/>
          </p:nvPr>
        </p:nvSpPr>
        <p:spPr/>
        <p:txBody>
          <a:bodyPr/>
          <a:lstStyle/>
          <a:p>
            <a:endParaRPr lang="en-US"/>
          </a:p>
        </p:txBody>
      </p:sp>
      <p:pic>
        <p:nvPicPr>
          <p:cNvPr id="9" name="IMG_6648">
            <a:hlinkClick r:id="" action="ppaction://media"/>
            <a:extLst>
              <a:ext uri="{FF2B5EF4-FFF2-40B4-BE49-F238E27FC236}">
                <a16:creationId xmlns:a16="http://schemas.microsoft.com/office/drawing/2014/main" id="{210E849B-2BC3-4333-B73A-11B92D2CC0BC}"/>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499393" y="968626"/>
            <a:ext cx="6107113" cy="3435350"/>
          </a:xfrm>
        </p:spPr>
      </p:pic>
    </p:spTree>
    <p:extLst>
      <p:ext uri="{BB962C8B-B14F-4D97-AF65-F5344CB8AC3E}">
        <p14:creationId xmlns:p14="http://schemas.microsoft.com/office/powerpoint/2010/main" val="2700086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A picture containing diagram&#10;&#10;Description automatically generated">
            <a:extLst>
              <a:ext uri="{FF2B5EF4-FFF2-40B4-BE49-F238E27FC236}">
                <a16:creationId xmlns:a16="http://schemas.microsoft.com/office/drawing/2014/main" id="{0E58FB19-F57D-411B-97ED-6945BBDA5FA9}"/>
              </a:ext>
            </a:extLst>
          </p:cNvPr>
          <p:cNvPicPr>
            <a:picLocks noGrp="1" noChangeAspect="1"/>
          </p:cNvPicPr>
          <p:nvPr>
            <p:ph idx="1"/>
          </p:nvPr>
        </p:nvPicPr>
        <p:blipFill>
          <a:blip r:embed="rId2"/>
          <a:stretch>
            <a:fillRect/>
          </a:stretch>
        </p:blipFill>
        <p:spPr>
          <a:xfrm>
            <a:off x="1423167" y="796414"/>
            <a:ext cx="6297665" cy="3942326"/>
          </a:xfrm>
        </p:spPr>
      </p:pic>
    </p:spTree>
    <p:extLst>
      <p:ext uri="{BB962C8B-B14F-4D97-AF65-F5344CB8AC3E}">
        <p14:creationId xmlns:p14="http://schemas.microsoft.com/office/powerpoint/2010/main" val="1618116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0C870-E3A3-4DD6-940B-D07BF2E776C5}"/>
              </a:ext>
            </a:extLst>
          </p:cNvPr>
          <p:cNvSpPr>
            <a:spLocks noGrp="1"/>
          </p:cNvSpPr>
          <p:nvPr>
            <p:ph type="title"/>
          </p:nvPr>
        </p:nvSpPr>
        <p:spPr/>
        <p:txBody>
          <a:bodyPr/>
          <a:lstStyle/>
          <a:p>
            <a:endParaRPr lang="en-US"/>
          </a:p>
        </p:txBody>
      </p:sp>
      <p:pic>
        <p:nvPicPr>
          <p:cNvPr id="5" name="Content Placeholder 4" descr="A building with graffiti on it&#10;&#10;Description automatically generated with medium confidence">
            <a:extLst>
              <a:ext uri="{FF2B5EF4-FFF2-40B4-BE49-F238E27FC236}">
                <a16:creationId xmlns:a16="http://schemas.microsoft.com/office/drawing/2014/main" id="{961EC345-CD04-44A3-858B-5C0334B18C57}"/>
              </a:ext>
            </a:extLst>
          </p:cNvPr>
          <p:cNvPicPr>
            <a:picLocks noGrp="1" noChangeAspect="1"/>
          </p:cNvPicPr>
          <p:nvPr>
            <p:ph idx="1"/>
          </p:nvPr>
        </p:nvPicPr>
        <p:blipFill>
          <a:blip r:embed="rId2"/>
          <a:stretch>
            <a:fillRect/>
          </a:stretch>
        </p:blipFill>
        <p:spPr>
          <a:xfrm>
            <a:off x="1607608" y="554037"/>
            <a:ext cx="5890683" cy="4418013"/>
          </a:xfrm>
        </p:spPr>
      </p:pic>
    </p:spTree>
    <p:extLst>
      <p:ext uri="{BB962C8B-B14F-4D97-AF65-F5344CB8AC3E}">
        <p14:creationId xmlns:p14="http://schemas.microsoft.com/office/powerpoint/2010/main" val="12243919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_16x9_dark-dec_identifier.potx" id="{650A7D63-034E-4280-B9E9-C2486E0B5E82}" vid="{1D4D86D1-7F40-470D-A77B-6F1E9B7DDAC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DC1320E81B9B748B305202A2FB82816" ma:contentTypeVersion="6" ma:contentTypeDescription="Create a new document." ma:contentTypeScope="" ma:versionID="0c8372be1396c65c4087f425134d3444">
  <xsd:schema xmlns:xsd="http://www.w3.org/2001/XMLSchema" xmlns:xs="http://www.w3.org/2001/XMLSchema" xmlns:p="http://schemas.microsoft.com/office/2006/metadata/properties" xmlns:ns2="0119cb91-a6ca-4cca-bbb9-26ed1d827847" xmlns:ns3="6f6ad521-03a9-4c3f-a0c8-12cdf6d82bfc" targetNamespace="http://schemas.microsoft.com/office/2006/metadata/properties" ma:root="true" ma:fieldsID="bc011a07b33001ceba8a4f213c79bae8" ns2:_="" ns3:_="">
    <xsd:import namespace="0119cb91-a6ca-4cca-bbb9-26ed1d827847"/>
    <xsd:import namespace="6f6ad521-03a9-4c3f-a0c8-12cdf6d82bf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19cb91-a6ca-4cca-bbb9-26ed1d8278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f6ad521-03a9-4c3f-a0c8-12cdf6d82bf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4A8B062-CC09-4961-B39E-0F318F218FA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450A533-4DDF-4321-8CF5-C028BC969A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19cb91-a6ca-4cca-bbb9-26ed1d827847"/>
    <ds:schemaRef ds:uri="6f6ad521-03a9-4c3f-a0c8-12cdf6d82bf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421ADCF-CA4D-4934-9A1C-4E20AE152C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decpptdark16x9</Template>
  <TotalTime>12836</TotalTime>
  <Words>758</Words>
  <Application>Microsoft Office PowerPoint</Application>
  <PresentationFormat>On-screen Show (16:9)</PresentationFormat>
  <Paragraphs>63</Paragraphs>
  <Slides>19</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Calibri,Bold</vt:lpstr>
      <vt:lpstr>SegoeUISemibold</vt:lpstr>
      <vt:lpstr>Wingdings</vt:lpstr>
      <vt:lpstr>Office Theme</vt:lpstr>
      <vt:lpstr>  Contaminated Sediment Technical Advisory Group (CSTAG)</vt:lpstr>
      <vt:lpstr>OU1 Remedial Action Objectives</vt:lpstr>
      <vt:lpstr>Source Control RAO </vt:lpstr>
      <vt:lpstr>DEC Response</vt:lpstr>
      <vt:lpstr>Former Manhattan Polybag</vt:lpstr>
      <vt:lpstr>PowerPoint Presentation</vt:lpstr>
      <vt:lpstr>PowerPoint Presentation</vt:lpstr>
      <vt:lpstr>PowerPoint Presentation</vt:lpstr>
      <vt:lpstr>PowerPoint Presentation</vt:lpstr>
      <vt:lpstr>PowerPoint Presentation</vt:lpstr>
      <vt:lpstr>East Branch - Uplands</vt:lpstr>
      <vt:lpstr>East Branch Early Action</vt:lpstr>
      <vt:lpstr>NAPL Fate and Transport </vt:lpstr>
      <vt:lpstr>East Branch Alternatives - Source Control</vt:lpstr>
      <vt:lpstr>Adaptive Management Framework</vt:lpstr>
      <vt:lpstr>DEC Response</vt:lpstr>
      <vt:lpstr>East Branch Alternative EB-B</vt:lpstr>
      <vt:lpstr>DEC Response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Title – Arial Bold</dc:title>
  <dc:creator>Haggerty, Michael J (DEC)</dc:creator>
  <cp:lastModifiedBy>Haggerty, Michael J (DEC)</cp:lastModifiedBy>
  <cp:revision>30</cp:revision>
  <dcterms:created xsi:type="dcterms:W3CDTF">2023-06-29T22:33:51Z</dcterms:created>
  <dcterms:modified xsi:type="dcterms:W3CDTF">2023-07-11T23:05:05Z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0x0101003DC1320E81B9B748B305202A2FB82816</vt:lpwstr>
  </property>
</Properties>
</file>