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754" r:id="rId2"/>
    <p:sldMasterId id="2147483780" r:id="rId3"/>
  </p:sldMasterIdLst>
  <p:notesMasterIdLst>
    <p:notesMasterId r:id="rId43"/>
  </p:notesMasterIdLst>
  <p:handoutMasterIdLst>
    <p:handoutMasterId r:id="rId44"/>
  </p:handoutMasterIdLst>
  <p:sldIdLst>
    <p:sldId id="454" r:id="rId4"/>
    <p:sldId id="568" r:id="rId5"/>
    <p:sldId id="550" r:id="rId6"/>
    <p:sldId id="551" r:id="rId7"/>
    <p:sldId id="554" r:id="rId8"/>
    <p:sldId id="347" r:id="rId9"/>
    <p:sldId id="348" r:id="rId10"/>
    <p:sldId id="555" r:id="rId11"/>
    <p:sldId id="557" r:id="rId12"/>
    <p:sldId id="576" r:id="rId13"/>
    <p:sldId id="558" r:id="rId14"/>
    <p:sldId id="545" r:id="rId15"/>
    <p:sldId id="546" r:id="rId16"/>
    <p:sldId id="547" r:id="rId17"/>
    <p:sldId id="564" r:id="rId18"/>
    <p:sldId id="565" r:id="rId19"/>
    <p:sldId id="566" r:id="rId20"/>
    <p:sldId id="567" r:id="rId21"/>
    <p:sldId id="569" r:id="rId22"/>
    <p:sldId id="570" r:id="rId23"/>
    <p:sldId id="623" r:id="rId24"/>
    <p:sldId id="571" r:id="rId25"/>
    <p:sldId id="572" r:id="rId26"/>
    <p:sldId id="541" r:id="rId27"/>
    <p:sldId id="622" r:id="rId28"/>
    <p:sldId id="563" r:id="rId29"/>
    <p:sldId id="562" r:id="rId30"/>
    <p:sldId id="542" r:id="rId31"/>
    <p:sldId id="539" r:id="rId32"/>
    <p:sldId id="543" r:id="rId33"/>
    <p:sldId id="552" r:id="rId34"/>
    <p:sldId id="553" r:id="rId35"/>
    <p:sldId id="560" r:id="rId36"/>
    <p:sldId id="559" r:id="rId37"/>
    <p:sldId id="575" r:id="rId38"/>
    <p:sldId id="577" r:id="rId39"/>
    <p:sldId id="561" r:id="rId40"/>
    <p:sldId id="580" r:id="rId41"/>
    <p:sldId id="578" r:id="rId42"/>
  </p:sldIdLst>
  <p:sldSz cx="9144000" cy="6858000" type="screen4x3"/>
  <p:notesSz cx="7010400" cy="9296400"/>
  <p:defaultTextStyle>
    <a:defPPr>
      <a:defRPr lang="en-US"/>
    </a:defPPr>
    <a:lvl1pPr algn="l" rtl="0" fontAlgn="base">
      <a:spcBef>
        <a:spcPct val="0"/>
      </a:spcBef>
      <a:spcAft>
        <a:spcPct val="0"/>
      </a:spcAft>
      <a:defRPr sz="900" kern="1200">
        <a:solidFill>
          <a:schemeClr val="tx1"/>
        </a:solidFill>
        <a:latin typeface="Arial" charset="0"/>
        <a:ea typeface="+mn-ea"/>
        <a:cs typeface="Arial" charset="0"/>
      </a:defRPr>
    </a:lvl1pPr>
    <a:lvl2pPr marL="457200" algn="l" rtl="0" fontAlgn="base">
      <a:spcBef>
        <a:spcPct val="0"/>
      </a:spcBef>
      <a:spcAft>
        <a:spcPct val="0"/>
      </a:spcAft>
      <a:defRPr sz="900" kern="1200">
        <a:solidFill>
          <a:schemeClr val="tx1"/>
        </a:solidFill>
        <a:latin typeface="Arial" charset="0"/>
        <a:ea typeface="+mn-ea"/>
        <a:cs typeface="Arial" charset="0"/>
      </a:defRPr>
    </a:lvl2pPr>
    <a:lvl3pPr marL="914400" algn="l" rtl="0" fontAlgn="base">
      <a:spcBef>
        <a:spcPct val="0"/>
      </a:spcBef>
      <a:spcAft>
        <a:spcPct val="0"/>
      </a:spcAft>
      <a:defRPr sz="900" kern="1200">
        <a:solidFill>
          <a:schemeClr val="tx1"/>
        </a:solidFill>
        <a:latin typeface="Arial" charset="0"/>
        <a:ea typeface="+mn-ea"/>
        <a:cs typeface="Arial" charset="0"/>
      </a:defRPr>
    </a:lvl3pPr>
    <a:lvl4pPr marL="1371600" algn="l" rtl="0" fontAlgn="base">
      <a:spcBef>
        <a:spcPct val="0"/>
      </a:spcBef>
      <a:spcAft>
        <a:spcPct val="0"/>
      </a:spcAft>
      <a:defRPr sz="900" kern="1200">
        <a:solidFill>
          <a:schemeClr val="tx1"/>
        </a:solidFill>
        <a:latin typeface="Arial" charset="0"/>
        <a:ea typeface="+mn-ea"/>
        <a:cs typeface="Arial" charset="0"/>
      </a:defRPr>
    </a:lvl4pPr>
    <a:lvl5pPr marL="1828800" algn="l" rtl="0" fontAlgn="base">
      <a:spcBef>
        <a:spcPct val="0"/>
      </a:spcBef>
      <a:spcAft>
        <a:spcPct val="0"/>
      </a:spcAft>
      <a:defRPr sz="900" kern="1200">
        <a:solidFill>
          <a:schemeClr val="tx1"/>
        </a:solidFill>
        <a:latin typeface="Arial" charset="0"/>
        <a:ea typeface="+mn-ea"/>
        <a:cs typeface="Arial" charset="0"/>
      </a:defRPr>
    </a:lvl5pPr>
    <a:lvl6pPr marL="2286000" algn="l" defTabSz="914400" rtl="0" eaLnBrk="1" latinLnBrk="0" hangingPunct="1">
      <a:defRPr sz="900" kern="1200">
        <a:solidFill>
          <a:schemeClr val="tx1"/>
        </a:solidFill>
        <a:latin typeface="Arial" charset="0"/>
        <a:ea typeface="+mn-ea"/>
        <a:cs typeface="Arial" charset="0"/>
      </a:defRPr>
    </a:lvl6pPr>
    <a:lvl7pPr marL="2743200" algn="l" defTabSz="914400" rtl="0" eaLnBrk="1" latinLnBrk="0" hangingPunct="1">
      <a:defRPr sz="900" kern="1200">
        <a:solidFill>
          <a:schemeClr val="tx1"/>
        </a:solidFill>
        <a:latin typeface="Arial" charset="0"/>
        <a:ea typeface="+mn-ea"/>
        <a:cs typeface="Arial" charset="0"/>
      </a:defRPr>
    </a:lvl7pPr>
    <a:lvl8pPr marL="3200400" algn="l" defTabSz="914400" rtl="0" eaLnBrk="1" latinLnBrk="0" hangingPunct="1">
      <a:defRPr sz="900" kern="1200">
        <a:solidFill>
          <a:schemeClr val="tx1"/>
        </a:solidFill>
        <a:latin typeface="Arial" charset="0"/>
        <a:ea typeface="+mn-ea"/>
        <a:cs typeface="Arial" charset="0"/>
      </a:defRPr>
    </a:lvl8pPr>
    <a:lvl9pPr marL="3657600" algn="l" defTabSz="914400" rtl="0" eaLnBrk="1" latinLnBrk="0" hangingPunct="1">
      <a:defRPr sz="9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66FF"/>
    <a:srgbClr val="9933FF"/>
    <a:srgbClr val="CC0000"/>
    <a:srgbClr val="FF9933"/>
    <a:srgbClr val="000099"/>
    <a:srgbClr val="0033CC"/>
    <a:srgbClr val="66FF33"/>
    <a:srgbClr val="0000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245" autoAdjust="0"/>
    <p:restoredTop sz="93792" autoAdjust="0"/>
  </p:normalViewPr>
  <p:slideViewPr>
    <p:cSldViewPr snapToGrid="0" snapToObjects="1">
      <p:cViewPr varScale="1">
        <p:scale>
          <a:sx n="62" d="100"/>
          <a:sy n="62" d="100"/>
        </p:scale>
        <p:origin x="764" y="5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1" y="0"/>
            <a:ext cx="3038319" cy="4652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en-US"/>
          </a:p>
        </p:txBody>
      </p:sp>
      <p:sp>
        <p:nvSpPr>
          <p:cNvPr id="54275" name="Rectangle 3"/>
          <p:cNvSpPr>
            <a:spLocks noGrp="1" noChangeArrowheads="1"/>
          </p:cNvSpPr>
          <p:nvPr>
            <p:ph type="dt" sz="quarter" idx="1"/>
          </p:nvPr>
        </p:nvSpPr>
        <p:spPr bwMode="auto">
          <a:xfrm>
            <a:off x="3970886" y="0"/>
            <a:ext cx="3038319" cy="4652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fld id="{BB81A372-BF12-464C-8AE7-70770885E525}" type="datetimeFigureOut">
              <a:rPr lang="en-US"/>
              <a:pPr>
                <a:defRPr/>
              </a:pPr>
              <a:t>10/19/2023</a:t>
            </a:fld>
            <a:endParaRPr lang="en-US"/>
          </a:p>
        </p:txBody>
      </p:sp>
      <p:sp>
        <p:nvSpPr>
          <p:cNvPr id="54276" name="Rectangle 4"/>
          <p:cNvSpPr>
            <a:spLocks noGrp="1" noChangeArrowheads="1"/>
          </p:cNvSpPr>
          <p:nvPr>
            <p:ph type="ftr" sz="quarter" idx="2"/>
          </p:nvPr>
        </p:nvSpPr>
        <p:spPr bwMode="auto">
          <a:xfrm>
            <a:off x="1" y="8829054"/>
            <a:ext cx="3038319" cy="46524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en-US"/>
          </a:p>
        </p:txBody>
      </p:sp>
      <p:sp>
        <p:nvSpPr>
          <p:cNvPr id="54277" name="Rectangle 5"/>
          <p:cNvSpPr>
            <a:spLocks noGrp="1" noChangeArrowheads="1"/>
          </p:cNvSpPr>
          <p:nvPr>
            <p:ph type="sldNum" sz="quarter" idx="3"/>
          </p:nvPr>
        </p:nvSpPr>
        <p:spPr bwMode="auto">
          <a:xfrm>
            <a:off x="3970886" y="8829054"/>
            <a:ext cx="3038319" cy="46524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8A7B0830-C636-435F-BF33-D1C07B97EE50}" type="slidenum">
              <a:rPr lang="en-US"/>
              <a:pPr>
                <a:defRPr/>
              </a:pPr>
              <a:t>‹#›</a:t>
            </a:fld>
            <a:endParaRPr lang="en-US"/>
          </a:p>
        </p:txBody>
      </p:sp>
    </p:spTree>
    <p:extLst>
      <p:ext uri="{BB962C8B-B14F-4D97-AF65-F5344CB8AC3E}">
        <p14:creationId xmlns:p14="http://schemas.microsoft.com/office/powerpoint/2010/main" val="2863926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3038319" cy="465242"/>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cs typeface="+mn-cs"/>
              </a:defRPr>
            </a:lvl1pPr>
          </a:lstStyle>
          <a:p>
            <a:pPr>
              <a:defRPr/>
            </a:pPr>
            <a:endParaRPr lang="en-US"/>
          </a:p>
        </p:txBody>
      </p:sp>
      <p:sp>
        <p:nvSpPr>
          <p:cNvPr id="3075" name="Rectangle 3"/>
          <p:cNvSpPr>
            <a:spLocks noGrp="1" noChangeArrowheads="1"/>
          </p:cNvSpPr>
          <p:nvPr>
            <p:ph type="dt" idx="1"/>
          </p:nvPr>
        </p:nvSpPr>
        <p:spPr bwMode="auto">
          <a:xfrm>
            <a:off x="3970886" y="0"/>
            <a:ext cx="3038319" cy="465242"/>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cs typeface="+mn-cs"/>
              </a:defRPr>
            </a:lvl1pPr>
          </a:lstStyle>
          <a:p>
            <a:pPr>
              <a:defRPr/>
            </a:pPr>
            <a:fld id="{E82D872C-2B8B-4222-9392-B430951BC09C}" type="datetimeFigureOut">
              <a:rPr lang="en-US"/>
              <a:pPr>
                <a:defRPr/>
              </a:pPr>
              <a:t>10/19/2023</a:t>
            </a:fld>
            <a:endParaRPr lang="en-US"/>
          </a:p>
        </p:txBody>
      </p:sp>
      <p:sp>
        <p:nvSpPr>
          <p:cNvPr id="92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01520" y="4416633"/>
            <a:ext cx="5607362" cy="418296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1" y="8829054"/>
            <a:ext cx="3038319" cy="465242"/>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cs typeface="+mn-cs"/>
              </a:defRPr>
            </a:lvl1pPr>
          </a:lstStyle>
          <a:p>
            <a:pPr>
              <a:defRPr/>
            </a:pPr>
            <a:endParaRPr lang="en-US"/>
          </a:p>
        </p:txBody>
      </p:sp>
      <p:sp>
        <p:nvSpPr>
          <p:cNvPr id="3079" name="Rectangle 7"/>
          <p:cNvSpPr>
            <a:spLocks noGrp="1" noChangeArrowheads="1"/>
          </p:cNvSpPr>
          <p:nvPr>
            <p:ph type="sldNum" sz="quarter" idx="5"/>
          </p:nvPr>
        </p:nvSpPr>
        <p:spPr bwMode="auto">
          <a:xfrm>
            <a:off x="3970886" y="8829054"/>
            <a:ext cx="3038319" cy="465242"/>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cs typeface="+mn-cs"/>
              </a:defRPr>
            </a:lvl1pPr>
          </a:lstStyle>
          <a:p>
            <a:pPr>
              <a:defRPr/>
            </a:pPr>
            <a:fld id="{FD44C610-BEEA-482B-8336-66684E5FC194}" type="slidenum">
              <a:rPr lang="en-US"/>
              <a:pPr>
                <a:defRPr/>
              </a:pPr>
              <a:t>‹#›</a:t>
            </a:fld>
            <a:endParaRPr lang="en-US"/>
          </a:p>
        </p:txBody>
      </p:sp>
    </p:spTree>
    <p:extLst>
      <p:ext uri="{BB962C8B-B14F-4D97-AF65-F5344CB8AC3E}">
        <p14:creationId xmlns:p14="http://schemas.microsoft.com/office/powerpoint/2010/main" val="36988794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and thanks</a:t>
            </a: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1</a:t>
            </a:fld>
            <a:endParaRPr lang="en-US"/>
          </a:p>
        </p:txBody>
      </p:sp>
    </p:spTree>
    <p:extLst>
      <p:ext uri="{BB962C8B-B14F-4D97-AF65-F5344CB8AC3E}">
        <p14:creationId xmlns:p14="http://schemas.microsoft.com/office/powerpoint/2010/main" val="3792896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These are draft memos, in framework</a:t>
            </a:r>
          </a:p>
          <a:p>
            <a:r>
              <a:rPr lang="en-US" dirty="0"/>
              <a:t>2) Call it what it is rather than coming up with new terms and confusing things. We don’t need more acronyms.</a:t>
            </a:r>
          </a:p>
          <a:p>
            <a:r>
              <a:rPr lang="en-US" dirty="0"/>
              <a:t>3) Background is not a sacrifice for things improving in future decades</a:t>
            </a: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13</a:t>
            </a:fld>
            <a:endParaRPr lang="en-US"/>
          </a:p>
        </p:txBody>
      </p:sp>
    </p:spTree>
    <p:extLst>
      <p:ext uri="{BB962C8B-B14F-4D97-AF65-F5344CB8AC3E}">
        <p14:creationId xmlns:p14="http://schemas.microsoft.com/office/powerpoint/2010/main" val="167784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whole creek if all NAPL is controlled (</a:t>
            </a:r>
            <a:r>
              <a:rPr lang="en-US" dirty="0" err="1"/>
              <a:t>ebbulition</a:t>
            </a:r>
            <a:r>
              <a:rPr lang="en-US" dirty="0"/>
              <a:t>/seeps) and all other sources – CSO/stormwater, east river continue at current sources</a:t>
            </a:r>
          </a:p>
          <a:p>
            <a:r>
              <a:rPr lang="en-US" dirty="0"/>
              <a:t>LTE/background is actually below </a:t>
            </a:r>
          </a:p>
          <a:p>
            <a:r>
              <a:rPr lang="en-US" dirty="0"/>
              <a:t>8 years ago CSTAG comment</a:t>
            </a:r>
          </a:p>
          <a:p>
            <a:r>
              <a:rPr lang="en-US" dirty="0"/>
              <a:t>ER TPAH17 at 74</a:t>
            </a: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14</a:t>
            </a:fld>
            <a:endParaRPr lang="en-US"/>
          </a:p>
        </p:txBody>
      </p:sp>
    </p:spTree>
    <p:extLst>
      <p:ext uri="{BB962C8B-B14F-4D97-AF65-F5344CB8AC3E}">
        <p14:creationId xmlns:p14="http://schemas.microsoft.com/office/powerpoint/2010/main" val="3807772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than 0.1 ppm</a:t>
            </a: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17</a:t>
            </a:fld>
            <a:endParaRPr lang="en-US"/>
          </a:p>
        </p:txBody>
      </p:sp>
    </p:spTree>
    <p:extLst>
      <p:ext uri="{BB962C8B-B14F-4D97-AF65-F5344CB8AC3E}">
        <p14:creationId xmlns:p14="http://schemas.microsoft.com/office/powerpoint/2010/main" val="1495438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stakeholders have stated </a:t>
            </a:r>
          </a:p>
          <a:p>
            <a:r>
              <a:rPr lang="en-US" dirty="0"/>
              <a:t>Don’t drop it all on the state</a:t>
            </a: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20</a:t>
            </a:fld>
            <a:endParaRPr lang="en-US"/>
          </a:p>
        </p:txBody>
      </p:sp>
    </p:spTree>
    <p:extLst>
      <p:ext uri="{BB962C8B-B14F-4D97-AF65-F5344CB8AC3E}">
        <p14:creationId xmlns:p14="http://schemas.microsoft.com/office/powerpoint/2010/main" val="4113332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Lobe with NAPL, ebullition higher concentrations</a:t>
            </a:r>
          </a:p>
          <a:p>
            <a:r>
              <a:rPr lang="en-US" dirty="0"/>
              <a:t>2017 observations and sampling from boats</a:t>
            </a:r>
          </a:p>
          <a:p>
            <a:r>
              <a:rPr lang="en-US" dirty="0"/>
              <a:t>DEC has these sites but also western beef.</a:t>
            </a: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21</a:t>
            </a:fld>
            <a:endParaRPr lang="en-US"/>
          </a:p>
        </p:txBody>
      </p:sp>
    </p:spTree>
    <p:extLst>
      <p:ext uri="{BB962C8B-B14F-4D97-AF65-F5344CB8AC3E}">
        <p14:creationId xmlns:p14="http://schemas.microsoft.com/office/powerpoint/2010/main" val="293644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Legacy and ongoing impact from industrial activities coming from or through multiple upland properties.</a:t>
            </a:r>
          </a:p>
          <a:p>
            <a:pPr marL="742950" marR="0" lvl="1" indent="-285750">
              <a:lnSpc>
                <a:spcPct val="105000"/>
              </a:lnSpc>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rPr>
              <a:t>Sheens are a common occurrence on the creek</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rPr>
              <a:t>City has documented NAPL/Oil seeps from various Sites along the Creek including East branch. These have been validated by DEC.</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rPr>
              <a:t>Product seeping from various Sites with heavy historical  industrial activity</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rPr>
              <a:t>Impacts of the historical activities are ongoing</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800"/>
              </a:spcAft>
              <a:buFont typeface="+mj-lt"/>
              <a:buAutoNum type="alphaLcPeriod"/>
            </a:pPr>
            <a:r>
              <a:rPr lang="en-US" sz="1100" dirty="0">
                <a:effectLst/>
                <a:latin typeface="Calibri" panose="020F0502020204030204" pitchFamily="34" charset="0"/>
                <a:ea typeface="Times New Roman" panose="02020603050405020304" pitchFamily="18" charset="0"/>
              </a:rPr>
              <a:t>NAPLs interact with suspended solids and settle as OPAs, NAPL also settle directly due to density differences on surface sediments and on exposed banks.</a:t>
            </a:r>
          </a:p>
          <a:p>
            <a:pPr marL="742950" marR="0" lvl="1" indent="-285750">
              <a:lnSpc>
                <a:spcPct val="105000"/>
              </a:lnSpc>
              <a:spcBef>
                <a:spcPts val="0"/>
              </a:spcBef>
              <a:spcAft>
                <a:spcPts val="800"/>
              </a:spcAft>
              <a:buFont typeface="+mj-lt"/>
              <a:buAutoNum type="alphaLcPeriod"/>
            </a:pPr>
            <a:r>
              <a:rPr lang="en-US" sz="1100" dirty="0" err="1">
                <a:effectLst/>
                <a:latin typeface="Calibri" panose="020F0502020204030204" pitchFamily="34" charset="0"/>
                <a:ea typeface="Calibri" panose="020F0502020204030204" pitchFamily="34" charset="0"/>
              </a:rPr>
              <a:t>Fritro</a:t>
            </a:r>
            <a:r>
              <a:rPr lang="en-US" sz="1100" dirty="0">
                <a:effectLst/>
                <a:latin typeface="Calibri" panose="020F0502020204030204" pitchFamily="34" charset="0"/>
                <a:ea typeface="Calibri" panose="020F0502020204030204" pitchFamily="34" charset="0"/>
              </a:rPr>
              <a:t> new bulkhead</a:t>
            </a:r>
          </a:p>
          <a:p>
            <a:endParaRPr lang="en-US" dirty="0"/>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22</a:t>
            </a:fld>
            <a:endParaRPr lang="en-US"/>
          </a:p>
        </p:txBody>
      </p:sp>
    </p:spTree>
    <p:extLst>
      <p:ext uri="{BB962C8B-B14F-4D97-AF65-F5344CB8AC3E}">
        <p14:creationId xmlns:p14="http://schemas.microsoft.com/office/powerpoint/2010/main" val="2570579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5000"/>
              </a:lnSpc>
              <a:spcBef>
                <a:spcPts val="0"/>
              </a:spcBef>
              <a:spcAft>
                <a:spcPts val="0"/>
              </a:spcAft>
              <a:buFont typeface="+mj-lt"/>
              <a:buAutoNum type="alphaLcPeriod"/>
            </a:pPr>
            <a:r>
              <a:rPr lang="en-US" sz="1100" dirty="0">
                <a:effectLst/>
                <a:latin typeface="Calibri" panose="020F0502020204030204" pitchFamily="34" charset="0"/>
                <a:ea typeface="Times New Roman" panose="02020603050405020304" pitchFamily="18" charset="0"/>
              </a:rPr>
              <a:t>Video shows bank to bank sheen for most of the Creek from a NAPL seep from a former refinery.</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800"/>
              </a:spcAft>
              <a:buFont typeface="+mj-lt"/>
              <a:buAutoNum type="alphaLcPeriod"/>
            </a:pPr>
            <a:r>
              <a:rPr lang="en-US" sz="1100" dirty="0">
                <a:effectLst/>
                <a:latin typeface="Calibri" panose="020F0502020204030204" pitchFamily="34" charset="0"/>
                <a:ea typeface="Times New Roman" panose="02020603050405020304" pitchFamily="18" charset="0"/>
              </a:rPr>
              <a:t>Ecological receptors such as Crabs, fish, birds (bivalves) are directly exposed to NAPLs and associated COPCs.</a:t>
            </a: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23</a:t>
            </a:fld>
            <a:endParaRPr lang="en-US"/>
          </a:p>
        </p:txBody>
      </p:sp>
    </p:spTree>
    <p:extLst>
      <p:ext uri="{BB962C8B-B14F-4D97-AF65-F5344CB8AC3E}">
        <p14:creationId xmlns:p14="http://schemas.microsoft.com/office/powerpoint/2010/main" val="2208294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 Oil is seeping from Manhattan Polybag upstream of the bridge, but with low tide it is migrating from the point of origin to other parts of the Creek.</a:t>
            </a:r>
            <a:endParaRPr lang="en-US" dirty="0"/>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24</a:t>
            </a:fld>
            <a:endParaRPr lang="en-US"/>
          </a:p>
        </p:txBody>
      </p:sp>
    </p:spTree>
    <p:extLst>
      <p:ext uri="{BB962C8B-B14F-4D97-AF65-F5344CB8AC3E}">
        <p14:creationId xmlns:p14="http://schemas.microsoft.com/office/powerpoint/2010/main" val="321348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Concentrations are shown on log scale.</a:t>
            </a:r>
          </a:p>
          <a:p>
            <a:r>
              <a:rPr lang="en-US" dirty="0"/>
              <a:t>Very high concentrations of TPAH 34 – on average &gt; 50,000 ppm</a:t>
            </a:r>
          </a:p>
          <a:p>
            <a:r>
              <a:rPr lang="en-US" dirty="0"/>
              <a:t>Comparable to NAPLs migrating due to ebullition</a:t>
            </a: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26</a:t>
            </a:fld>
            <a:endParaRPr lang="en-US"/>
          </a:p>
        </p:txBody>
      </p:sp>
    </p:spTree>
    <p:extLst>
      <p:ext uri="{BB962C8B-B14F-4D97-AF65-F5344CB8AC3E}">
        <p14:creationId xmlns:p14="http://schemas.microsoft.com/office/powerpoint/2010/main" val="2163493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PCB NAPLs, but do have PCB contamination</a:t>
            </a:r>
          </a:p>
          <a:p>
            <a:r>
              <a:rPr lang="en-US" dirty="0"/>
              <a:t>Very high concentrations of TPCB– More than 50% &gt; than 10 ppm</a:t>
            </a:r>
          </a:p>
          <a:p>
            <a:r>
              <a:rPr lang="en-US" dirty="0"/>
              <a:t>Comparable to NAPLs migrating due to ebullition</a:t>
            </a:r>
          </a:p>
          <a:p>
            <a:endParaRPr lang="en-US" dirty="0"/>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27</a:t>
            </a:fld>
            <a:endParaRPr lang="en-US"/>
          </a:p>
        </p:txBody>
      </p:sp>
    </p:spTree>
    <p:extLst>
      <p:ext uri="{BB962C8B-B14F-4D97-AF65-F5344CB8AC3E}">
        <p14:creationId xmlns:p14="http://schemas.microsoft.com/office/powerpoint/2010/main" val="1643666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Focus on concerns</a:t>
            </a:r>
          </a:p>
          <a:p>
            <a:r>
              <a:rPr lang="en-US" dirty="0"/>
              <a:t>2)Bulk of presentation on concerns 1-3. we want it to work but to blunt we don’t want to be left holding the bag.</a:t>
            </a:r>
          </a:p>
          <a:p>
            <a:r>
              <a:rPr lang="en-US" dirty="0"/>
              <a:t>3) Lot of slides so go quick, note the slide number</a:t>
            </a: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2</a:t>
            </a:fld>
            <a:endParaRPr lang="en-US"/>
          </a:p>
        </p:txBody>
      </p:sp>
    </p:spTree>
    <p:extLst>
      <p:ext uri="{BB962C8B-B14F-4D97-AF65-F5344CB8AC3E}">
        <p14:creationId xmlns:p14="http://schemas.microsoft.com/office/powerpoint/2010/main" val="3243752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 Scale</a:t>
            </a:r>
          </a:p>
          <a:p>
            <a:r>
              <a:rPr lang="en-US" dirty="0"/>
              <a:t>Very high concentrations of Petroleum Hydrocarbons – On average 400,000 pp,</a:t>
            </a:r>
          </a:p>
          <a:p>
            <a:r>
              <a:rPr lang="en-US" dirty="0"/>
              <a:t>Comparable to NAPLs migrating due to ebullition</a:t>
            </a:r>
          </a:p>
          <a:p>
            <a:endParaRPr lang="en-US" dirty="0"/>
          </a:p>
          <a:p>
            <a:r>
              <a:rPr lang="en-US" dirty="0"/>
              <a:t>High recontamination potential and direct exposure to eco receptors</a:t>
            </a: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28</a:t>
            </a:fld>
            <a:endParaRPr lang="en-US"/>
          </a:p>
        </p:txBody>
      </p:sp>
    </p:spTree>
    <p:extLst>
      <p:ext uri="{BB962C8B-B14F-4D97-AF65-F5344CB8AC3E}">
        <p14:creationId xmlns:p14="http://schemas.microsoft.com/office/powerpoint/2010/main" val="3132214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There’s a lot of NAPL, CFT does not include.</a:t>
            </a:r>
          </a:p>
          <a:p>
            <a:endParaRPr lang="en-US" dirty="0"/>
          </a:p>
          <a:p>
            <a:r>
              <a:rPr lang="en-US" dirty="0"/>
              <a:t>DEC is starting this saw from their presentations.</a:t>
            </a:r>
          </a:p>
          <a:p>
            <a:endParaRPr lang="en-US" dirty="0"/>
          </a:p>
          <a:p>
            <a:r>
              <a:rPr lang="en-US" dirty="0"/>
              <a:t>Not systematic NAPL seeps can fall through the cracks.</a:t>
            </a: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29</a:t>
            </a:fld>
            <a:endParaRPr lang="en-US"/>
          </a:p>
        </p:txBody>
      </p:sp>
    </p:spTree>
    <p:extLst>
      <p:ext uri="{BB962C8B-B14F-4D97-AF65-F5344CB8AC3E}">
        <p14:creationId xmlns:p14="http://schemas.microsoft.com/office/powerpoint/2010/main" val="3799134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sequencing</a:t>
            </a: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30</a:t>
            </a:fld>
            <a:endParaRPr lang="en-US"/>
          </a:p>
        </p:txBody>
      </p:sp>
    </p:spTree>
    <p:extLst>
      <p:ext uri="{BB962C8B-B14F-4D97-AF65-F5344CB8AC3E}">
        <p14:creationId xmlns:p14="http://schemas.microsoft.com/office/powerpoint/2010/main" val="3863393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one in east branch</a:t>
            </a: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32</a:t>
            </a:fld>
            <a:endParaRPr lang="en-US"/>
          </a:p>
        </p:txBody>
      </p:sp>
    </p:spTree>
    <p:extLst>
      <p:ext uri="{BB962C8B-B14F-4D97-AF65-F5344CB8AC3E}">
        <p14:creationId xmlns:p14="http://schemas.microsoft.com/office/powerpoint/2010/main" val="4144549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LTE/background number</a:t>
            </a:r>
          </a:p>
          <a:p>
            <a:r>
              <a:rPr lang="en-US" dirty="0"/>
              <a:t>Concern misattribute point sources to other inputs</a:t>
            </a: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5</a:t>
            </a:fld>
            <a:endParaRPr lang="en-US"/>
          </a:p>
        </p:txBody>
      </p:sp>
    </p:spTree>
    <p:extLst>
      <p:ext uri="{BB962C8B-B14F-4D97-AF65-F5344CB8AC3E}">
        <p14:creationId xmlns:p14="http://schemas.microsoft.com/office/powerpoint/2010/main" val="2108830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D9746F-F42E-4553-A33B-23CE65844926}" type="slidenum">
              <a:rPr lang="en-US" smtClean="0"/>
              <a:pPr>
                <a:defRPr/>
              </a:pPr>
              <a:t>6</a:t>
            </a:fld>
            <a:endParaRPr lang="en-US"/>
          </a:p>
        </p:txBody>
      </p:sp>
    </p:spTree>
    <p:extLst>
      <p:ext uri="{BB962C8B-B14F-4D97-AF65-F5344CB8AC3E}">
        <p14:creationId xmlns:p14="http://schemas.microsoft.com/office/powerpoint/2010/main" val="2854407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CSO is a mix of stormwater</a:t>
            </a:r>
          </a:p>
        </p:txBody>
      </p:sp>
      <p:sp>
        <p:nvSpPr>
          <p:cNvPr id="4" name="Slide Number Placeholder 3"/>
          <p:cNvSpPr>
            <a:spLocks noGrp="1"/>
          </p:cNvSpPr>
          <p:nvPr>
            <p:ph type="sldNum" sz="quarter" idx="10"/>
          </p:nvPr>
        </p:nvSpPr>
        <p:spPr/>
        <p:txBody>
          <a:bodyPr/>
          <a:lstStyle/>
          <a:p>
            <a:pPr>
              <a:defRPr/>
            </a:pPr>
            <a:fld id="{7DE34C4A-FFD9-4CA7-B876-66C1281CD5FD}" type="slidenum">
              <a:rPr lang="en-US" smtClean="0"/>
              <a:pPr>
                <a:defRPr/>
              </a:pPr>
              <a:t>7</a:t>
            </a:fld>
            <a:endParaRPr lang="en-US"/>
          </a:p>
        </p:txBody>
      </p:sp>
    </p:spTree>
    <p:extLst>
      <p:ext uri="{BB962C8B-B14F-4D97-AF65-F5344CB8AC3E}">
        <p14:creationId xmlns:p14="http://schemas.microsoft.com/office/powerpoint/2010/main" val="1824158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Gowanus and NC and unique industrial inputs</a:t>
            </a:r>
          </a:p>
          <a:p>
            <a:r>
              <a:rPr lang="en-US" dirty="0"/>
              <a:t>CSM of solids coming in from ER</a:t>
            </a: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8</a:t>
            </a:fld>
            <a:endParaRPr lang="en-US"/>
          </a:p>
        </p:txBody>
      </p:sp>
    </p:spTree>
    <p:extLst>
      <p:ext uri="{BB962C8B-B14F-4D97-AF65-F5344CB8AC3E}">
        <p14:creationId xmlns:p14="http://schemas.microsoft.com/office/powerpoint/2010/main" val="368733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 minimum, our studies show higher. “Non NAPL” </a:t>
            </a:r>
          </a:p>
          <a:p>
            <a:r>
              <a:rPr lang="en-US" dirty="0"/>
              <a:t>Missing or underestimated</a:t>
            </a: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9</a:t>
            </a:fld>
            <a:endParaRPr lang="en-US"/>
          </a:p>
        </p:txBody>
      </p:sp>
    </p:spTree>
    <p:extLst>
      <p:ext uri="{BB962C8B-B14F-4D97-AF65-F5344CB8AC3E}">
        <p14:creationId xmlns:p14="http://schemas.microsoft.com/office/powerpoint/2010/main" val="479224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NCG Ebullition studies show NAPL migration from sediments where the RI sates no NAPL impacts in sediments.</a:t>
            </a:r>
          </a:p>
          <a:p>
            <a:r>
              <a:rPr lang="en-US" dirty="0"/>
              <a:t>At a minimum, our studies show higher. “Non NAPL” </a:t>
            </a: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10</a:t>
            </a:fld>
            <a:endParaRPr lang="en-US"/>
          </a:p>
        </p:txBody>
      </p:sp>
    </p:spTree>
    <p:extLst>
      <p:ext uri="{BB962C8B-B14F-4D97-AF65-F5344CB8AC3E}">
        <p14:creationId xmlns:p14="http://schemas.microsoft.com/office/powerpoint/2010/main" val="3272269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conclusions were made for EB EA.</a:t>
            </a:r>
          </a:p>
        </p:txBody>
      </p:sp>
      <p:sp>
        <p:nvSpPr>
          <p:cNvPr id="4" name="Slide Number Placeholder 3"/>
          <p:cNvSpPr>
            <a:spLocks noGrp="1"/>
          </p:cNvSpPr>
          <p:nvPr>
            <p:ph type="sldNum" sz="quarter" idx="5"/>
          </p:nvPr>
        </p:nvSpPr>
        <p:spPr/>
        <p:txBody>
          <a:bodyPr/>
          <a:lstStyle/>
          <a:p>
            <a:pPr>
              <a:defRPr/>
            </a:pPr>
            <a:fld id="{FD44C610-BEEA-482B-8336-66684E5FC194}" type="slidenum">
              <a:rPr lang="en-US" smtClean="0"/>
              <a:pPr>
                <a:defRPr/>
              </a:pPr>
              <a:t>11</a:t>
            </a:fld>
            <a:endParaRPr lang="en-US"/>
          </a:p>
        </p:txBody>
      </p:sp>
    </p:spTree>
    <p:extLst>
      <p:ext uri="{BB962C8B-B14F-4D97-AF65-F5344CB8AC3E}">
        <p14:creationId xmlns:p14="http://schemas.microsoft.com/office/powerpoint/2010/main" val="16582981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0" descr="NYC-EP-logo-stacked-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609600"/>
            <a:ext cx="22098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4"/>
          <p:cNvSpPr>
            <a:spLocks noChangeShapeType="1"/>
          </p:cNvSpPr>
          <p:nvPr/>
        </p:nvSpPr>
        <p:spPr bwMode="auto">
          <a:xfrm>
            <a:off x="685800" y="3941763"/>
            <a:ext cx="7772400"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Text Placeholder 11"/>
          <p:cNvSpPr>
            <a:spLocks noGrp="1"/>
          </p:cNvSpPr>
          <p:nvPr>
            <p:ph type="body" sz="quarter" idx="11"/>
          </p:nvPr>
        </p:nvSpPr>
        <p:spPr>
          <a:xfrm>
            <a:off x="685800" y="3135156"/>
            <a:ext cx="7772400" cy="685800"/>
          </a:xfrm>
          <a:prstGeom prst="rect">
            <a:avLst/>
          </a:prstGeom>
        </p:spPr>
        <p:txBody>
          <a:bodyPr anchor="ctr"/>
          <a:lstStyle>
            <a:lvl1pPr marL="0" indent="0" algn="ctr">
              <a:buNone/>
              <a:defRPr sz="3600"/>
            </a:lvl1pPr>
          </a:lstStyle>
          <a:p>
            <a:pPr lvl="0"/>
            <a:r>
              <a:rPr lang="en-US"/>
              <a:t>Click to edit Master text styles</a:t>
            </a:r>
          </a:p>
        </p:txBody>
      </p:sp>
      <p:sp>
        <p:nvSpPr>
          <p:cNvPr id="14" name="Text Placeholder 11"/>
          <p:cNvSpPr>
            <a:spLocks noGrp="1"/>
          </p:cNvSpPr>
          <p:nvPr>
            <p:ph type="body" sz="quarter" idx="12"/>
          </p:nvPr>
        </p:nvSpPr>
        <p:spPr>
          <a:xfrm>
            <a:off x="685800" y="4062880"/>
            <a:ext cx="7772400" cy="685800"/>
          </a:xfrm>
          <a:prstGeom prst="rect">
            <a:avLst/>
          </a:prstGeom>
        </p:spPr>
        <p:txBody>
          <a:bodyPr anchor="ctr"/>
          <a:lstStyle>
            <a:lvl1pPr marL="0" indent="0" algn="ctr">
              <a:buNone/>
              <a:defRPr sz="2800"/>
            </a:lvl1pPr>
          </a:lstStyle>
          <a:p>
            <a:pPr lvl="0"/>
            <a:r>
              <a:rPr lang="en-US"/>
              <a:t>Click to edit Master text styles</a:t>
            </a:r>
          </a:p>
        </p:txBody>
      </p:sp>
      <p:sp>
        <p:nvSpPr>
          <p:cNvPr id="16" name="Text Placeholder 11"/>
          <p:cNvSpPr>
            <a:spLocks noGrp="1"/>
          </p:cNvSpPr>
          <p:nvPr>
            <p:ph type="body" sz="quarter" idx="13"/>
          </p:nvPr>
        </p:nvSpPr>
        <p:spPr>
          <a:xfrm>
            <a:off x="685800" y="4886845"/>
            <a:ext cx="7772400" cy="685800"/>
          </a:xfrm>
          <a:prstGeom prst="rect">
            <a:avLst/>
          </a:prstGeom>
        </p:spPr>
        <p:txBody>
          <a:bodyPr anchor="ctr"/>
          <a:lstStyle>
            <a:lvl1pPr marL="0" indent="0" algn="ctr">
              <a:spcBef>
                <a:spcPts val="600"/>
              </a:spcBef>
              <a:buNone/>
              <a:defRPr sz="1800"/>
            </a:lvl1pPr>
          </a:lstStyle>
          <a:p>
            <a:pPr lvl="0"/>
            <a:r>
              <a:rPr lang="en-US"/>
              <a:t>Click to edit Master text styles</a:t>
            </a:r>
          </a:p>
        </p:txBody>
      </p:sp>
    </p:spTree>
    <p:extLst>
      <p:ext uri="{BB962C8B-B14F-4D97-AF65-F5344CB8AC3E}">
        <p14:creationId xmlns:p14="http://schemas.microsoft.com/office/powerpoint/2010/main" val="3696362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7E16483B-48BB-4613-B657-0692B209EC3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6665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6BA22538-CA71-4491-8726-1722304D391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0799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F65582D-E5AF-4056-9C93-43102948E11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0114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0AB2473-2335-4F93-9280-8E06A7DCD8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81230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9FB4497-4798-44B0-BE25-6A041FE57D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01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84238"/>
            <a:ext cx="2057400" cy="5364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84238"/>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7DA3967-A3E2-4DB9-A9E1-7637B4FD73E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41188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3886200"/>
          </a:xfrm>
          <a:prstGeom prst="rect">
            <a:avLst/>
          </a:prstGeom>
        </p:spPr>
        <p:txBody>
          <a:bodyPr/>
          <a:lstStyle>
            <a:lvl1pPr>
              <a:defRPr>
                <a:solidFill>
                  <a:schemeClr val="tx1">
                    <a:lumMod val="65000"/>
                    <a:lumOff val="35000"/>
                  </a:schemeClr>
                </a:solidFill>
                <a:latin typeface="+mn-lt"/>
                <a:cs typeface="Times New Roman" pitchFamily="18" charset="0"/>
              </a:defRPr>
            </a:lvl1pPr>
            <a:lvl2pPr>
              <a:defRPr>
                <a:solidFill>
                  <a:schemeClr val="tx1">
                    <a:lumMod val="65000"/>
                    <a:lumOff val="35000"/>
                  </a:schemeClr>
                </a:solidFill>
                <a:latin typeface="+mn-lt"/>
                <a:cs typeface="Times New Roman" pitchFamily="18" charset="0"/>
              </a:defRPr>
            </a:lvl2pPr>
            <a:lvl3pPr>
              <a:defRPr>
                <a:solidFill>
                  <a:schemeClr val="tx1">
                    <a:lumMod val="65000"/>
                    <a:lumOff val="35000"/>
                  </a:schemeClr>
                </a:solidFill>
                <a:latin typeface="+mn-lt"/>
                <a:cs typeface="Times New Roman" pitchFamily="18" charset="0"/>
              </a:defRPr>
            </a:lvl3pPr>
            <a:lvl4pPr>
              <a:defRPr>
                <a:solidFill>
                  <a:schemeClr val="tx1">
                    <a:lumMod val="65000"/>
                    <a:lumOff val="35000"/>
                  </a:schemeClr>
                </a:solidFill>
                <a:latin typeface="+mn-lt"/>
                <a:cs typeface="Times New Roman" pitchFamily="18" charset="0"/>
              </a:defRPr>
            </a:lvl4pPr>
            <a:lvl5pPr>
              <a:defRPr>
                <a:solidFill>
                  <a:schemeClr val="tx1">
                    <a:lumMod val="65000"/>
                    <a:lumOff val="35000"/>
                  </a:schemeClr>
                </a:solidFill>
                <a:latin typeface="+mn-lt"/>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1295400"/>
            <a:ext cx="8229600" cy="990600"/>
          </a:xfrm>
          <a:prstGeom prst="rect">
            <a:avLst/>
          </a:prstGeom>
        </p:spPr>
        <p:txBody>
          <a:bodyPr/>
          <a:lstStyle>
            <a:lvl1pPr algn="l">
              <a:defRPr sz="3600">
                <a:solidFill>
                  <a:srgbClr val="D31245"/>
                </a:solidFill>
              </a:defRPr>
            </a:lvl1pPr>
          </a:lstStyle>
          <a:p>
            <a:r>
              <a:rPr lang="en-US" dirty="0"/>
              <a:t>Click to edit Master title style</a:t>
            </a:r>
          </a:p>
        </p:txBody>
      </p:sp>
    </p:spTree>
    <p:extLst>
      <p:ext uri="{BB962C8B-B14F-4D97-AF65-F5344CB8AC3E}">
        <p14:creationId xmlns:p14="http://schemas.microsoft.com/office/powerpoint/2010/main" val="2001574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010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981200"/>
            <a:ext cx="39243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981200"/>
            <a:ext cx="39243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3124200" y="6245225"/>
            <a:ext cx="2895600" cy="476250"/>
          </a:xfrm>
          <a:prstGeom prst="rect">
            <a:avLst/>
          </a:prstGeom>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384469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7569200" cy="5334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457200" y="1722438"/>
            <a:ext cx="8229600" cy="4525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2"/>
          </p:nvPr>
        </p:nvSpPr>
        <p:spPr>
          <a:xfrm>
            <a:off x="8763000" y="6553200"/>
            <a:ext cx="381000" cy="304800"/>
          </a:xfrm>
          <a:prstGeom prst="rect">
            <a:avLst/>
          </a:prstGeom>
          <a:ln/>
        </p:spPr>
        <p:txBody>
          <a:bodyPr/>
          <a:lstStyle>
            <a:lvl1pPr>
              <a:defRPr/>
            </a:lvl1pPr>
          </a:lstStyle>
          <a:p>
            <a:pPr>
              <a:defRPr/>
            </a:pPr>
            <a:fld id="{2C9C3CC3-CF15-449C-9CC3-AEBE6C55A3B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38969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0" descr="NYC-EP-logo-stacked-large"/>
          <p:cNvPicPr>
            <a:picLocks noChangeAspect="1" noChangeArrowheads="1"/>
          </p:cNvPicPr>
          <p:nvPr/>
        </p:nvPicPr>
        <p:blipFill>
          <a:blip r:embed="rId2" cstate="print"/>
          <a:srcRect/>
          <a:stretch>
            <a:fillRect/>
          </a:stretch>
        </p:blipFill>
        <p:spPr bwMode="auto">
          <a:xfrm>
            <a:off x="609600" y="609600"/>
            <a:ext cx="2209800" cy="1089025"/>
          </a:xfrm>
          <a:prstGeom prst="rect">
            <a:avLst/>
          </a:prstGeom>
          <a:noFill/>
          <a:ln w="9525">
            <a:noFill/>
            <a:miter lim="800000"/>
            <a:headEnd/>
            <a:tailEnd/>
          </a:ln>
        </p:spPr>
      </p:pic>
    </p:spTree>
    <p:extLst>
      <p:ext uri="{BB962C8B-B14F-4D97-AF65-F5344CB8AC3E}">
        <p14:creationId xmlns:p14="http://schemas.microsoft.com/office/powerpoint/2010/main" val="3217465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803868" y="0"/>
            <a:ext cx="7536264" cy="533400"/>
          </a:xfrm>
          <a:prstGeom prst="rect">
            <a:avLst/>
          </a:prstGeom>
        </p:spPr>
        <p:txBody>
          <a:bodyPr/>
          <a:lstStyle>
            <a:lvl1pPr>
              <a:defRPr sz="2800" b="0"/>
            </a:lvl1pPr>
          </a:lstStyle>
          <a:p>
            <a:r>
              <a:rPr lang="en-US"/>
              <a:t>Click to edit Master title style</a:t>
            </a:r>
            <a:endParaRPr lang="en-US" dirty="0"/>
          </a:p>
        </p:txBody>
      </p:sp>
      <p:sp>
        <p:nvSpPr>
          <p:cNvPr id="6" name="Content Placeholder 2"/>
          <p:cNvSpPr>
            <a:spLocks noGrp="1"/>
          </p:cNvSpPr>
          <p:nvPr>
            <p:ph idx="14"/>
          </p:nvPr>
        </p:nvSpPr>
        <p:spPr>
          <a:xfrm>
            <a:off x="420624" y="838200"/>
            <a:ext cx="8305800" cy="4525962"/>
          </a:xfrm>
          <a:prstGeom prst="rect">
            <a:avLst/>
          </a:prstGeom>
        </p:spPr>
        <p:txBody>
          <a:bodyPr/>
          <a:lstStyle>
            <a:lvl1pPr marL="228600" indent="-228600">
              <a:defRPr sz="1600" baseline="0"/>
            </a:lvl1pPr>
            <a:lvl2pPr marL="457200" indent="-228600">
              <a:buFont typeface="Wingdings" pitchFamily="2" charset="2"/>
              <a:buChar char="Ø"/>
              <a:defRPr sz="1600"/>
            </a:lvl2pPr>
            <a:lvl3pPr marL="685800" indent="-228600">
              <a:buFont typeface="Wingdings" pitchFamily="2" charset="2"/>
              <a:buChar char="§"/>
              <a:defRPr sz="1600"/>
            </a:lvl3pPr>
            <a:lvl4pPr marL="914400" indent="-228600">
              <a:buFont typeface="Arial" pitchFamily="34" charset="0"/>
              <a:buChar char="‒"/>
              <a:defRPr sz="1600"/>
            </a:lvl4pPr>
            <a:lvl5pPr marL="1143000" indent="-228600">
              <a:buFont typeface="Arial" pitchFamily="34" charset="0"/>
              <a:buChar char="•"/>
              <a:defRPr sz="1600"/>
            </a:lvl5pPr>
          </a:lstStyle>
          <a:p>
            <a:pPr lvl="0"/>
            <a:r>
              <a:rPr lang="en-US"/>
              <a:t>Click to edit Master text styles</a:t>
            </a:r>
          </a:p>
        </p:txBody>
      </p:sp>
    </p:spTree>
    <p:extLst>
      <p:ext uri="{BB962C8B-B14F-4D97-AF65-F5344CB8AC3E}">
        <p14:creationId xmlns:p14="http://schemas.microsoft.com/office/powerpoint/2010/main" val="2975283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0AB2473-2335-4F93-9280-8E06A7DCD8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19867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3886200"/>
          </a:xfrm>
          <a:prstGeom prst="rect">
            <a:avLst/>
          </a:prstGeom>
        </p:spPr>
        <p:txBody>
          <a:bodyPr/>
          <a:lstStyle>
            <a:lvl1pPr>
              <a:defRPr>
                <a:solidFill>
                  <a:schemeClr val="tx1">
                    <a:lumMod val="65000"/>
                    <a:lumOff val="35000"/>
                  </a:schemeClr>
                </a:solidFill>
                <a:latin typeface="+mn-lt"/>
                <a:cs typeface="Times New Roman" pitchFamily="18" charset="0"/>
              </a:defRPr>
            </a:lvl1pPr>
            <a:lvl2pPr>
              <a:defRPr>
                <a:solidFill>
                  <a:schemeClr val="tx1">
                    <a:lumMod val="65000"/>
                    <a:lumOff val="35000"/>
                  </a:schemeClr>
                </a:solidFill>
                <a:latin typeface="+mn-lt"/>
                <a:cs typeface="Times New Roman" pitchFamily="18" charset="0"/>
              </a:defRPr>
            </a:lvl2pPr>
            <a:lvl3pPr>
              <a:defRPr>
                <a:solidFill>
                  <a:schemeClr val="tx1">
                    <a:lumMod val="65000"/>
                    <a:lumOff val="35000"/>
                  </a:schemeClr>
                </a:solidFill>
                <a:latin typeface="+mn-lt"/>
                <a:cs typeface="Times New Roman" pitchFamily="18" charset="0"/>
              </a:defRPr>
            </a:lvl3pPr>
            <a:lvl4pPr>
              <a:defRPr>
                <a:solidFill>
                  <a:schemeClr val="tx1">
                    <a:lumMod val="65000"/>
                    <a:lumOff val="35000"/>
                  </a:schemeClr>
                </a:solidFill>
                <a:latin typeface="+mn-lt"/>
                <a:cs typeface="Times New Roman" pitchFamily="18" charset="0"/>
              </a:defRPr>
            </a:lvl4pPr>
            <a:lvl5pPr>
              <a:defRPr>
                <a:solidFill>
                  <a:schemeClr val="tx1">
                    <a:lumMod val="65000"/>
                    <a:lumOff val="35000"/>
                  </a:schemeClr>
                </a:solidFill>
                <a:latin typeface="+mn-lt"/>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1295400"/>
            <a:ext cx="8229600" cy="990600"/>
          </a:xfrm>
          <a:prstGeom prst="rect">
            <a:avLst/>
          </a:prstGeom>
        </p:spPr>
        <p:txBody>
          <a:bodyPr/>
          <a:lstStyle>
            <a:lvl1pPr algn="l">
              <a:defRPr sz="3600">
                <a:solidFill>
                  <a:srgbClr val="D31245"/>
                </a:solidFill>
              </a:defRPr>
            </a:lvl1pPr>
          </a:lstStyle>
          <a:p>
            <a:r>
              <a:rPr lang="en-US" dirty="0"/>
              <a:t>Click to edit Master title style</a:t>
            </a:r>
          </a:p>
        </p:txBody>
      </p:sp>
      <p:sp>
        <p:nvSpPr>
          <p:cNvPr id="4" name="Rectangle 6"/>
          <p:cNvSpPr>
            <a:spLocks noGrp="1" noChangeArrowheads="1"/>
          </p:cNvSpPr>
          <p:nvPr>
            <p:ph type="sldNum" sz="quarter" idx="12"/>
          </p:nvPr>
        </p:nvSpPr>
        <p:spPr>
          <a:xfrm>
            <a:off x="8458200" y="6553200"/>
            <a:ext cx="685800" cy="304800"/>
          </a:xfrm>
          <a:ln/>
        </p:spPr>
        <p:txBody>
          <a:bodyPr/>
          <a:lstStyle>
            <a:lvl1pPr>
              <a:defRPr/>
            </a:lvl1pPr>
          </a:lstStyle>
          <a:p>
            <a:pPr>
              <a:defRPr/>
            </a:pPr>
            <a:fld id="{F0AB2473-2335-4F93-9280-8E06A7DCD8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7341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010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981200"/>
            <a:ext cx="39243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981200"/>
            <a:ext cx="39243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3124200" y="6245225"/>
            <a:ext cx="2895600" cy="476250"/>
          </a:xfrm>
          <a:prstGeom prst="rect">
            <a:avLst/>
          </a:prstGeom>
        </p:spPr>
        <p:txBody>
          <a:bodyPr/>
          <a:lstStyle>
            <a:lvl1pPr>
              <a:defRPr/>
            </a:lvl1pPr>
          </a:lstStyle>
          <a:p>
            <a:endParaRPr lang="en-US">
              <a:solidFill>
                <a:srgbClr val="000000">
                  <a:tint val="75000"/>
                </a:srgbClr>
              </a:solidFill>
            </a:endParaRPr>
          </a:p>
        </p:txBody>
      </p:sp>
      <p:sp>
        <p:nvSpPr>
          <p:cNvPr id="6" name="Rectangle 6"/>
          <p:cNvSpPr>
            <a:spLocks noGrp="1" noChangeArrowheads="1"/>
          </p:cNvSpPr>
          <p:nvPr>
            <p:ph type="sldNum" sz="quarter" idx="12"/>
          </p:nvPr>
        </p:nvSpPr>
        <p:spPr>
          <a:xfrm>
            <a:off x="8458200" y="6553200"/>
            <a:ext cx="685800" cy="304800"/>
          </a:xfrm>
          <a:ln/>
        </p:spPr>
        <p:txBody>
          <a:bodyPr/>
          <a:lstStyle>
            <a:lvl1pPr>
              <a:defRPr/>
            </a:lvl1pPr>
          </a:lstStyle>
          <a:p>
            <a:pPr>
              <a:defRPr/>
            </a:pPr>
            <a:fld id="{F0AB2473-2335-4F93-9280-8E06A7DCD8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9467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12B9E169-58ED-41AE-9D17-E425C8E5B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803868" y="0"/>
            <a:ext cx="7536264" cy="533400"/>
          </a:xfrm>
          <a:prstGeom prst="rect">
            <a:avLst/>
          </a:prstGeom>
        </p:spPr>
        <p:txBody>
          <a:bodyPr/>
          <a:lstStyle>
            <a:lvl1pPr>
              <a:defRPr sz="2800" b="0"/>
            </a:lvl1pPr>
          </a:lstStyle>
          <a:p>
            <a:r>
              <a:rPr lang="en-US"/>
              <a:t>Click to edit Master title style</a:t>
            </a:r>
            <a:endParaRPr lang="en-US" dirty="0"/>
          </a:p>
        </p:txBody>
      </p:sp>
      <p:sp>
        <p:nvSpPr>
          <p:cNvPr id="6" name="Content Placeholder 2"/>
          <p:cNvSpPr>
            <a:spLocks noGrp="1"/>
          </p:cNvSpPr>
          <p:nvPr>
            <p:ph idx="14"/>
          </p:nvPr>
        </p:nvSpPr>
        <p:spPr>
          <a:xfrm>
            <a:off x="420624" y="838200"/>
            <a:ext cx="8305800" cy="4525962"/>
          </a:xfrm>
          <a:prstGeom prst="rect">
            <a:avLst/>
          </a:prstGeom>
        </p:spPr>
        <p:txBody>
          <a:bodyPr/>
          <a:lstStyle>
            <a:lvl1pPr marL="228600" indent="-228600">
              <a:defRPr sz="1600" baseline="0"/>
            </a:lvl1pPr>
            <a:lvl2pPr marL="457200" indent="-228600">
              <a:buFont typeface="Wingdings" pitchFamily="2" charset="2"/>
              <a:buChar char="Ø"/>
              <a:defRPr sz="1600"/>
            </a:lvl2pPr>
            <a:lvl3pPr marL="685800" indent="-228600">
              <a:buFont typeface="Wingdings" pitchFamily="2" charset="2"/>
              <a:buChar char="§"/>
              <a:defRPr sz="1600"/>
            </a:lvl3pPr>
            <a:lvl4pPr marL="914400" indent="-228600">
              <a:buFont typeface="Arial" pitchFamily="34" charset="0"/>
              <a:buChar char="‒"/>
              <a:defRPr sz="1600"/>
            </a:lvl4pPr>
            <a:lvl5pPr marL="1143000" indent="-228600">
              <a:buFont typeface="Arial" pitchFamily="34" charset="0"/>
              <a:buChar char="•"/>
              <a:defRPr sz="1600"/>
            </a:lvl5pPr>
          </a:lstStyle>
          <a:p>
            <a:pPr lvl="0"/>
            <a:r>
              <a:rPr lang="en-US"/>
              <a:t>Click to edit Master text styles</a:t>
            </a:r>
          </a:p>
        </p:txBody>
      </p:sp>
      <p:sp>
        <p:nvSpPr>
          <p:cNvPr id="4" name="Rectangle 6"/>
          <p:cNvSpPr>
            <a:spLocks noGrp="1" noChangeArrowheads="1"/>
          </p:cNvSpPr>
          <p:nvPr>
            <p:ph type="sldNum" sz="quarter" idx="12"/>
          </p:nvPr>
        </p:nvSpPr>
        <p:spPr>
          <a:xfrm>
            <a:off x="8458200" y="6553200"/>
            <a:ext cx="685800" cy="304800"/>
          </a:xfrm>
          <a:ln/>
        </p:spPr>
        <p:txBody>
          <a:bodyPr/>
          <a:lstStyle>
            <a:lvl1pPr>
              <a:defRPr/>
            </a:lvl1pPr>
          </a:lstStyle>
          <a:p>
            <a:pPr>
              <a:defRPr/>
            </a:pPr>
            <a:fld id="{F0AB2473-2335-4F93-9280-8E06A7DCD8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73061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with Table">
    <p:spTree>
      <p:nvGrpSpPr>
        <p:cNvPr id="1" name=""/>
        <p:cNvGrpSpPr/>
        <p:nvPr/>
      </p:nvGrpSpPr>
      <p:grpSpPr>
        <a:xfrm>
          <a:off x="0" y="0"/>
          <a:ext cx="0" cy="0"/>
          <a:chOff x="0" y="0"/>
          <a:chExt cx="0" cy="0"/>
        </a:xfrm>
      </p:grpSpPr>
      <p:sp>
        <p:nvSpPr>
          <p:cNvPr id="8" name="Content Placeholder 2"/>
          <p:cNvSpPr>
            <a:spLocks noGrp="1"/>
          </p:cNvSpPr>
          <p:nvPr>
            <p:ph idx="14"/>
          </p:nvPr>
        </p:nvSpPr>
        <p:spPr>
          <a:xfrm>
            <a:off x="420624" y="838200"/>
            <a:ext cx="8305800" cy="1143000"/>
          </a:xfrm>
          <a:prstGeom prst="rect">
            <a:avLst/>
          </a:prstGeom>
        </p:spPr>
        <p:txBody>
          <a:bodyPr/>
          <a:lstStyle>
            <a:lvl1pPr marL="228600" indent="-228600">
              <a:defRPr sz="1600"/>
            </a:lvl1pPr>
            <a:lvl2pPr marL="457200" indent="-228600">
              <a:buFont typeface="Wingdings" pitchFamily="2" charset="2"/>
              <a:buChar char="Ø"/>
              <a:defRPr sz="1600"/>
            </a:lvl2pPr>
            <a:lvl3pPr marL="685800" indent="-228600">
              <a:buFont typeface="Wingdings" pitchFamily="2" charset="2"/>
              <a:buChar char="§"/>
              <a:defRPr sz="1600"/>
            </a:lvl3pPr>
            <a:lvl4pPr marL="914400" indent="-228600">
              <a:buFont typeface="Arial" pitchFamily="34" charset="0"/>
              <a:buChar char="‒"/>
              <a:defRPr sz="1600"/>
            </a:lvl4pPr>
            <a:lvl5pPr marL="1143000" indent="-228600">
              <a:buFont typeface="Arial" pitchFamily="34" charset="0"/>
              <a:buChar char="•"/>
              <a:defRPr sz="1600"/>
            </a:lvl5pPr>
          </a:lstStyle>
          <a:p>
            <a:pPr lvl="0"/>
            <a:r>
              <a:rPr lang="en-US"/>
              <a:t>Click to edit Master text styles</a:t>
            </a:r>
          </a:p>
        </p:txBody>
      </p:sp>
      <p:sp>
        <p:nvSpPr>
          <p:cNvPr id="4" name="Table Placeholder 3"/>
          <p:cNvSpPr>
            <a:spLocks noGrp="1"/>
          </p:cNvSpPr>
          <p:nvPr>
            <p:ph type="tbl" sz="quarter" idx="16"/>
          </p:nvPr>
        </p:nvSpPr>
        <p:spPr>
          <a:xfrm>
            <a:off x="420624" y="2230734"/>
            <a:ext cx="8305800" cy="4322466"/>
          </a:xfrm>
          <a:prstGeom prst="rect">
            <a:avLst/>
          </a:prstGeom>
        </p:spPr>
        <p:txBody>
          <a:bodyPr/>
          <a:lstStyle>
            <a:lvl1pPr>
              <a:defRPr sz="1600"/>
            </a:lvl1pPr>
          </a:lstStyle>
          <a:p>
            <a:pPr lvl="0"/>
            <a:r>
              <a:rPr lang="en-US" noProof="0"/>
              <a:t>Click icon to add table</a:t>
            </a:r>
            <a:endParaRPr lang="en-US" noProof="0" dirty="0"/>
          </a:p>
        </p:txBody>
      </p:sp>
      <p:sp>
        <p:nvSpPr>
          <p:cNvPr id="9" name="Title 1"/>
          <p:cNvSpPr>
            <a:spLocks noGrp="1"/>
          </p:cNvSpPr>
          <p:nvPr>
            <p:ph type="title"/>
          </p:nvPr>
        </p:nvSpPr>
        <p:spPr>
          <a:xfrm>
            <a:off x="803868" y="0"/>
            <a:ext cx="7536264" cy="533400"/>
          </a:xfrm>
          <a:prstGeom prst="rect">
            <a:avLst/>
          </a:prstGeom>
        </p:spPr>
        <p:txBody>
          <a:bodyPr/>
          <a:lstStyle>
            <a:lvl1pPr>
              <a:defRPr sz="2800" b="0"/>
            </a:lvl1pPr>
          </a:lstStyle>
          <a:p>
            <a:r>
              <a:rPr lang="en-US"/>
              <a:t>Click to edit Master title style</a:t>
            </a:r>
            <a:endParaRPr lang="en-US" dirty="0"/>
          </a:p>
        </p:txBody>
      </p:sp>
      <p:sp>
        <p:nvSpPr>
          <p:cNvPr id="5" name="Rectangle 6"/>
          <p:cNvSpPr>
            <a:spLocks noGrp="1" noChangeArrowheads="1"/>
          </p:cNvSpPr>
          <p:nvPr>
            <p:ph type="sldNum" sz="quarter" idx="17"/>
          </p:nvPr>
        </p:nvSpPr>
        <p:spPr>
          <a:xfrm>
            <a:off x="8763000" y="6553200"/>
            <a:ext cx="381000" cy="304800"/>
          </a:xfrm>
          <a:prstGeom prst="rect">
            <a:avLst/>
          </a:prstGeom>
        </p:spPr>
        <p:txBody>
          <a:bodyPr/>
          <a:lstStyle>
            <a:lvl1pPr>
              <a:defRPr sz="1200" smtClean="0"/>
            </a:lvl1pPr>
          </a:lstStyle>
          <a:p>
            <a:pPr>
              <a:defRPr/>
            </a:pPr>
            <a:fld id="{3CE0629E-2A44-437F-BD7F-5DBD03C87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881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5" name="Line 4"/>
          <p:cNvSpPr>
            <a:spLocks noChangeShapeType="1"/>
          </p:cNvSpPr>
          <p:nvPr/>
        </p:nvSpPr>
        <p:spPr bwMode="auto">
          <a:xfrm>
            <a:off x="4572000" y="838200"/>
            <a:ext cx="0" cy="51816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Content Placeholder 2"/>
          <p:cNvSpPr>
            <a:spLocks noGrp="1"/>
          </p:cNvSpPr>
          <p:nvPr>
            <p:ph idx="14"/>
          </p:nvPr>
        </p:nvSpPr>
        <p:spPr>
          <a:xfrm>
            <a:off x="4953000" y="838200"/>
            <a:ext cx="3886200" cy="4525962"/>
          </a:xfrm>
          <a:prstGeom prst="rect">
            <a:avLst/>
          </a:prstGeom>
        </p:spPr>
        <p:txBody>
          <a:bodyPr/>
          <a:lstStyle>
            <a:lvl1pPr marL="228600" indent="-228600">
              <a:defRPr sz="1600"/>
            </a:lvl1pPr>
            <a:lvl2pPr marL="457200" indent="-228600">
              <a:buFont typeface="Wingdings" pitchFamily="2" charset="2"/>
              <a:buChar char="Ø"/>
              <a:defRPr sz="1600"/>
            </a:lvl2pPr>
            <a:lvl3pPr marL="685800" indent="-228600">
              <a:buFont typeface="Wingdings" pitchFamily="2" charset="2"/>
              <a:buChar char="§"/>
              <a:defRPr sz="1600"/>
            </a:lvl3pPr>
            <a:lvl4pPr marL="914400" indent="-228600">
              <a:buFont typeface="Arial" pitchFamily="34" charset="0"/>
              <a:buChar char="‒"/>
              <a:defRPr sz="1600"/>
            </a:lvl4pPr>
            <a:lvl5pPr marL="1143000" indent="-228600">
              <a:buFont typeface="Arial" pitchFamily="34" charset="0"/>
              <a:buChar char="•"/>
              <a:defRPr sz="1600"/>
            </a:lvl5pPr>
          </a:lstStyle>
          <a:p>
            <a:pPr lvl="0"/>
            <a:r>
              <a:rPr lang="en-US"/>
              <a:t>Click to edit Master text styles</a:t>
            </a:r>
          </a:p>
        </p:txBody>
      </p:sp>
      <p:sp>
        <p:nvSpPr>
          <p:cNvPr id="8" name="Content Placeholder 2"/>
          <p:cNvSpPr>
            <a:spLocks noGrp="1"/>
          </p:cNvSpPr>
          <p:nvPr>
            <p:ph idx="15"/>
          </p:nvPr>
        </p:nvSpPr>
        <p:spPr>
          <a:xfrm>
            <a:off x="304800" y="838200"/>
            <a:ext cx="3886200" cy="4525962"/>
          </a:xfrm>
          <a:prstGeom prst="rect">
            <a:avLst/>
          </a:prstGeom>
        </p:spPr>
        <p:txBody>
          <a:bodyPr/>
          <a:lstStyle>
            <a:lvl1pPr marL="228600" indent="-228600">
              <a:defRPr sz="1600"/>
            </a:lvl1pPr>
            <a:lvl2pPr marL="457200" indent="-228600">
              <a:buFont typeface="Wingdings" pitchFamily="2" charset="2"/>
              <a:buChar char="Ø"/>
              <a:defRPr sz="1600"/>
            </a:lvl2pPr>
            <a:lvl3pPr marL="685800" indent="-228600">
              <a:buFont typeface="Wingdings" pitchFamily="2" charset="2"/>
              <a:buChar char="§"/>
              <a:defRPr sz="1600"/>
            </a:lvl3pPr>
            <a:lvl4pPr marL="914400" indent="-228600">
              <a:buFont typeface="Arial" pitchFamily="34" charset="0"/>
              <a:buChar char="‒"/>
              <a:defRPr sz="1600"/>
            </a:lvl4pPr>
            <a:lvl5pPr marL="1143000" indent="-228600">
              <a:buFont typeface="Arial" pitchFamily="34" charset="0"/>
              <a:buChar char="•"/>
              <a:defRPr sz="1600"/>
            </a:lvl5pPr>
          </a:lstStyle>
          <a:p>
            <a:pPr lvl="0"/>
            <a:r>
              <a:rPr lang="en-US"/>
              <a:t>Click to edit Master text styles</a:t>
            </a:r>
          </a:p>
        </p:txBody>
      </p:sp>
      <p:sp>
        <p:nvSpPr>
          <p:cNvPr id="10" name="Title 1"/>
          <p:cNvSpPr>
            <a:spLocks noGrp="1"/>
          </p:cNvSpPr>
          <p:nvPr>
            <p:ph type="title"/>
          </p:nvPr>
        </p:nvSpPr>
        <p:spPr>
          <a:xfrm>
            <a:off x="803868" y="0"/>
            <a:ext cx="7536264" cy="533400"/>
          </a:xfrm>
          <a:prstGeom prst="rect">
            <a:avLst/>
          </a:prstGeom>
        </p:spPr>
        <p:txBody>
          <a:bodyPr/>
          <a:lstStyle>
            <a:lvl1pPr>
              <a:defRPr sz="2800" b="0"/>
            </a:lvl1pPr>
          </a:lstStyle>
          <a:p>
            <a:r>
              <a:rPr lang="en-US"/>
              <a:t>Click to edit Master title style</a:t>
            </a:r>
            <a:endParaRPr lang="en-US" dirty="0"/>
          </a:p>
        </p:txBody>
      </p:sp>
      <p:sp>
        <p:nvSpPr>
          <p:cNvPr id="6" name="Slide Number Placeholder 6"/>
          <p:cNvSpPr>
            <a:spLocks noGrp="1" noChangeArrowheads="1"/>
          </p:cNvSpPr>
          <p:nvPr>
            <p:ph type="sldNum" sz="quarter" idx="16"/>
          </p:nvPr>
        </p:nvSpPr>
        <p:spPr>
          <a:xfrm>
            <a:off x="8763000" y="6553200"/>
            <a:ext cx="381000" cy="304800"/>
          </a:xfrm>
          <a:prstGeom prst="rect">
            <a:avLst/>
          </a:prstGeom>
        </p:spPr>
        <p:txBody>
          <a:bodyPr/>
          <a:lstStyle>
            <a:lvl1pPr>
              <a:defRPr sz="1200" smtClean="0"/>
            </a:lvl1pPr>
          </a:lstStyle>
          <a:p>
            <a:pPr>
              <a:defRPr/>
            </a:pPr>
            <a:fld id="{6B210F80-A05D-428E-9AD9-E62BC43AAAFA}" type="slidenum">
              <a:rPr lang="en-US"/>
              <a:pPr>
                <a:defRPr/>
              </a:pPr>
              <a:t>‹#›</a:t>
            </a:fld>
            <a:endParaRPr lang="en-US"/>
          </a:p>
        </p:txBody>
      </p:sp>
    </p:spTree>
    <p:extLst>
      <p:ext uri="{BB962C8B-B14F-4D97-AF65-F5344CB8AC3E}">
        <p14:creationId xmlns:p14="http://schemas.microsoft.com/office/powerpoint/2010/main" val="3830195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Table">
    <p:spTree>
      <p:nvGrpSpPr>
        <p:cNvPr id="1" name=""/>
        <p:cNvGrpSpPr/>
        <p:nvPr/>
      </p:nvGrpSpPr>
      <p:grpSpPr>
        <a:xfrm>
          <a:off x="0" y="0"/>
          <a:ext cx="0" cy="0"/>
          <a:chOff x="0" y="0"/>
          <a:chExt cx="0" cy="0"/>
        </a:xfrm>
      </p:grpSpPr>
      <p:sp>
        <p:nvSpPr>
          <p:cNvPr id="8" name="Content Placeholder 2"/>
          <p:cNvSpPr>
            <a:spLocks noGrp="1"/>
          </p:cNvSpPr>
          <p:nvPr>
            <p:ph idx="14"/>
          </p:nvPr>
        </p:nvSpPr>
        <p:spPr>
          <a:xfrm>
            <a:off x="420624" y="838200"/>
            <a:ext cx="8305800" cy="1143000"/>
          </a:xfrm>
          <a:prstGeom prst="rect">
            <a:avLst/>
          </a:prstGeom>
        </p:spPr>
        <p:txBody>
          <a:bodyPr/>
          <a:lstStyle>
            <a:lvl1pPr marL="228600" indent="-228600">
              <a:defRPr sz="1600"/>
            </a:lvl1pPr>
            <a:lvl2pPr marL="457200" indent="-228600">
              <a:buFont typeface="Wingdings" pitchFamily="2" charset="2"/>
              <a:buChar char="Ø"/>
              <a:defRPr sz="1600"/>
            </a:lvl2pPr>
            <a:lvl3pPr marL="685800" indent="-228600">
              <a:buFont typeface="Wingdings" pitchFamily="2" charset="2"/>
              <a:buChar char="§"/>
              <a:defRPr sz="1600"/>
            </a:lvl3pPr>
            <a:lvl4pPr marL="914400" indent="-228600">
              <a:buFont typeface="Arial" pitchFamily="34" charset="0"/>
              <a:buChar char="‒"/>
              <a:defRPr sz="1600"/>
            </a:lvl4pPr>
            <a:lvl5pPr marL="1143000" indent="-228600">
              <a:buFont typeface="Arial" pitchFamily="34" charset="0"/>
              <a:buChar char="•"/>
              <a:defRPr sz="1600"/>
            </a:lvl5pPr>
          </a:lstStyle>
          <a:p>
            <a:pPr lvl="0"/>
            <a:r>
              <a:rPr lang="en-US"/>
              <a:t>Click to edit Master text styles</a:t>
            </a:r>
          </a:p>
        </p:txBody>
      </p:sp>
      <p:sp>
        <p:nvSpPr>
          <p:cNvPr id="4" name="Table Placeholder 3"/>
          <p:cNvSpPr>
            <a:spLocks noGrp="1"/>
          </p:cNvSpPr>
          <p:nvPr>
            <p:ph type="tbl" sz="quarter" idx="16"/>
          </p:nvPr>
        </p:nvSpPr>
        <p:spPr>
          <a:xfrm>
            <a:off x="420624" y="2230734"/>
            <a:ext cx="8305800" cy="4322466"/>
          </a:xfrm>
          <a:prstGeom prst="rect">
            <a:avLst/>
          </a:prstGeom>
        </p:spPr>
        <p:txBody>
          <a:bodyPr/>
          <a:lstStyle>
            <a:lvl1pPr>
              <a:defRPr sz="1600"/>
            </a:lvl1pPr>
          </a:lstStyle>
          <a:p>
            <a:pPr lvl="0"/>
            <a:r>
              <a:rPr lang="en-US" noProof="0"/>
              <a:t>Click icon to add table</a:t>
            </a:r>
            <a:endParaRPr lang="en-US" noProof="0" dirty="0"/>
          </a:p>
        </p:txBody>
      </p:sp>
      <p:sp>
        <p:nvSpPr>
          <p:cNvPr id="9" name="Title 1"/>
          <p:cNvSpPr>
            <a:spLocks noGrp="1"/>
          </p:cNvSpPr>
          <p:nvPr>
            <p:ph type="title"/>
          </p:nvPr>
        </p:nvSpPr>
        <p:spPr>
          <a:xfrm>
            <a:off x="803868" y="0"/>
            <a:ext cx="7536264" cy="533400"/>
          </a:xfrm>
          <a:prstGeom prst="rect">
            <a:avLst/>
          </a:prstGeom>
        </p:spPr>
        <p:txBody>
          <a:bodyPr/>
          <a:lstStyle>
            <a:lvl1pPr>
              <a:defRPr sz="2800" b="0"/>
            </a:lvl1pPr>
          </a:lstStyle>
          <a:p>
            <a:r>
              <a:rPr lang="en-US"/>
              <a:t>Click to edit Master title style</a:t>
            </a:r>
            <a:endParaRPr lang="en-US" dirty="0"/>
          </a:p>
        </p:txBody>
      </p:sp>
      <p:sp>
        <p:nvSpPr>
          <p:cNvPr id="5" name="Rectangle 6"/>
          <p:cNvSpPr>
            <a:spLocks noGrp="1" noChangeArrowheads="1"/>
          </p:cNvSpPr>
          <p:nvPr>
            <p:ph type="sldNum" sz="quarter" idx="17"/>
          </p:nvPr>
        </p:nvSpPr>
        <p:spPr>
          <a:xfrm>
            <a:off x="8763000" y="6553200"/>
            <a:ext cx="381000" cy="304800"/>
          </a:xfrm>
          <a:prstGeom prst="rect">
            <a:avLst/>
          </a:prstGeom>
        </p:spPr>
        <p:txBody>
          <a:bodyPr/>
          <a:lstStyle>
            <a:lvl1pPr>
              <a:defRPr sz="1200" smtClean="0"/>
            </a:lvl1pPr>
          </a:lstStyle>
          <a:p>
            <a:pPr>
              <a:defRPr/>
            </a:pPr>
            <a:fld id="{A8236167-BB0C-4E8A-AA8A-D8B6385F0C2C}" type="slidenum">
              <a:rPr lang="en-US"/>
              <a:pPr>
                <a:defRPr/>
              </a:pPr>
              <a:t>‹#›</a:t>
            </a:fld>
            <a:endParaRPr lang="en-US"/>
          </a:p>
        </p:txBody>
      </p:sp>
    </p:spTree>
    <p:extLst>
      <p:ext uri="{BB962C8B-B14F-4D97-AF65-F5344CB8AC3E}">
        <p14:creationId xmlns:p14="http://schemas.microsoft.com/office/powerpoint/2010/main" val="2871551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0" descr="NYC-EP-logo-stacked-large"/>
          <p:cNvPicPr>
            <a:picLocks noChangeAspect="1" noChangeArrowheads="1"/>
          </p:cNvPicPr>
          <p:nvPr/>
        </p:nvPicPr>
        <p:blipFill>
          <a:blip r:embed="rId2" cstate="print"/>
          <a:srcRect/>
          <a:stretch>
            <a:fillRect/>
          </a:stretch>
        </p:blipFill>
        <p:spPr bwMode="auto">
          <a:xfrm>
            <a:off x="609600" y="609600"/>
            <a:ext cx="2209800" cy="1089025"/>
          </a:xfrm>
          <a:prstGeom prst="rect">
            <a:avLst/>
          </a:prstGeom>
          <a:noFill/>
          <a:ln w="9525">
            <a:noFill/>
            <a:miter lim="800000"/>
            <a:headEnd/>
            <a:tailEnd/>
          </a:ln>
        </p:spPr>
      </p:pic>
    </p:spTree>
    <p:extLst>
      <p:ext uri="{BB962C8B-B14F-4D97-AF65-F5344CB8AC3E}">
        <p14:creationId xmlns:p14="http://schemas.microsoft.com/office/powerpoint/2010/main" val="3918885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BA830D4-18D7-4321-BA21-13D4B373167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7630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BA0FD7E-AA0E-462B-856A-9AE7C06715E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9842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9C9AE28-1929-4E3B-86A0-9F603BBE2A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15364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DAEBDE2-3E26-44A7-AD43-2629568A8A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10868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3"/>
          <p:cNvSpPr>
            <a:spLocks noChangeArrowheads="1"/>
          </p:cNvSpPr>
          <p:nvPr/>
        </p:nvSpPr>
        <p:spPr bwMode="auto">
          <a:xfrm>
            <a:off x="0" y="0"/>
            <a:ext cx="9144000" cy="5334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000">
              <a:solidFill>
                <a:schemeClr val="bg1"/>
              </a:solidFill>
            </a:endParaRPr>
          </a:p>
        </p:txBody>
      </p:sp>
      <p:pic>
        <p:nvPicPr>
          <p:cNvPr id="1027" name="Picture 11" descr="NYC-EP-logo-stacked-whi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9775" y="76200"/>
            <a:ext cx="6858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txBox="1">
            <a:spLocks noChangeArrowheads="1"/>
          </p:cNvSpPr>
          <p:nvPr/>
        </p:nvSpPr>
        <p:spPr>
          <a:xfrm>
            <a:off x="8763000" y="6553200"/>
            <a:ext cx="381000" cy="304800"/>
          </a:xfrm>
          <a:prstGeom prst="rect">
            <a:avLst/>
          </a:prstGeom>
          <a:ln/>
        </p:spPr>
        <p:txBody>
          <a:bodyPr/>
          <a:lstStyle>
            <a:defPPr>
              <a:defRPr lang="en-US"/>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900" kern="1200">
                <a:solidFill>
                  <a:schemeClr val="tx1"/>
                </a:solidFill>
                <a:latin typeface="Arial" charset="0"/>
                <a:ea typeface="+mn-ea"/>
                <a:cs typeface="Arial" charset="0"/>
              </a:defRPr>
            </a:lvl2pPr>
            <a:lvl3pPr marL="914400" algn="l" rtl="0" fontAlgn="base">
              <a:spcBef>
                <a:spcPct val="0"/>
              </a:spcBef>
              <a:spcAft>
                <a:spcPct val="0"/>
              </a:spcAft>
              <a:defRPr sz="900" kern="1200">
                <a:solidFill>
                  <a:schemeClr val="tx1"/>
                </a:solidFill>
                <a:latin typeface="Arial" charset="0"/>
                <a:ea typeface="+mn-ea"/>
                <a:cs typeface="Arial" charset="0"/>
              </a:defRPr>
            </a:lvl3pPr>
            <a:lvl4pPr marL="1371600" algn="l" rtl="0" fontAlgn="base">
              <a:spcBef>
                <a:spcPct val="0"/>
              </a:spcBef>
              <a:spcAft>
                <a:spcPct val="0"/>
              </a:spcAft>
              <a:defRPr sz="900" kern="1200">
                <a:solidFill>
                  <a:schemeClr val="tx1"/>
                </a:solidFill>
                <a:latin typeface="Arial" charset="0"/>
                <a:ea typeface="+mn-ea"/>
                <a:cs typeface="Arial" charset="0"/>
              </a:defRPr>
            </a:lvl4pPr>
            <a:lvl5pPr marL="1828800" algn="l" rtl="0" fontAlgn="base">
              <a:spcBef>
                <a:spcPct val="0"/>
              </a:spcBef>
              <a:spcAft>
                <a:spcPct val="0"/>
              </a:spcAft>
              <a:defRPr sz="900" kern="1200">
                <a:solidFill>
                  <a:schemeClr val="tx1"/>
                </a:solidFill>
                <a:latin typeface="Arial" charset="0"/>
                <a:ea typeface="+mn-ea"/>
                <a:cs typeface="Arial" charset="0"/>
              </a:defRPr>
            </a:lvl5pPr>
            <a:lvl6pPr marL="2286000" algn="l" defTabSz="914400" rtl="0" eaLnBrk="1" latinLnBrk="0" hangingPunct="1">
              <a:defRPr sz="900" kern="1200">
                <a:solidFill>
                  <a:schemeClr val="tx1"/>
                </a:solidFill>
                <a:latin typeface="Arial" charset="0"/>
                <a:ea typeface="+mn-ea"/>
                <a:cs typeface="Arial" charset="0"/>
              </a:defRPr>
            </a:lvl6pPr>
            <a:lvl7pPr marL="2743200" algn="l" defTabSz="914400" rtl="0" eaLnBrk="1" latinLnBrk="0" hangingPunct="1">
              <a:defRPr sz="900" kern="1200">
                <a:solidFill>
                  <a:schemeClr val="tx1"/>
                </a:solidFill>
                <a:latin typeface="Arial" charset="0"/>
                <a:ea typeface="+mn-ea"/>
                <a:cs typeface="Arial" charset="0"/>
              </a:defRPr>
            </a:lvl7pPr>
            <a:lvl8pPr marL="3200400" algn="l" defTabSz="914400" rtl="0" eaLnBrk="1" latinLnBrk="0" hangingPunct="1">
              <a:defRPr sz="900" kern="1200">
                <a:solidFill>
                  <a:schemeClr val="tx1"/>
                </a:solidFill>
                <a:latin typeface="Arial" charset="0"/>
                <a:ea typeface="+mn-ea"/>
                <a:cs typeface="Arial" charset="0"/>
              </a:defRPr>
            </a:lvl8pPr>
            <a:lvl9pPr marL="3657600" algn="l" defTabSz="914400" rtl="0" eaLnBrk="1" latinLnBrk="0" hangingPunct="1">
              <a:defRPr sz="900" kern="1200">
                <a:solidFill>
                  <a:schemeClr val="tx1"/>
                </a:solidFill>
                <a:latin typeface="Arial" charset="0"/>
                <a:ea typeface="+mn-ea"/>
                <a:cs typeface="Arial" charset="0"/>
              </a:defRPr>
            </a:lvl9pPr>
          </a:lstStyle>
          <a:p>
            <a:pPr>
              <a:defRPr/>
            </a:pPr>
            <a:fld id="{03178E2C-3578-4735-84A6-984F2D0FDA3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66" r:id="rId2"/>
    <p:sldLayoutId id="2147483668" r:id="rId3"/>
    <p:sldLayoutId id="2147483669" r:id="rId4"/>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ctr" rtl="0" eaLnBrk="1" fontAlgn="base" hangingPunct="1">
        <a:spcBef>
          <a:spcPct val="0"/>
        </a:spcBef>
        <a:spcAft>
          <a:spcPct val="0"/>
        </a:spcAft>
        <a:defRPr sz="2800" b="1">
          <a:solidFill>
            <a:schemeClr val="bg1"/>
          </a:solidFill>
          <a:latin typeface="Arial" charset="0"/>
          <a:cs typeface="Arial" charset="0"/>
        </a:defRPr>
      </a:lvl2pPr>
      <a:lvl3pPr algn="ctr" rtl="0" eaLnBrk="1" fontAlgn="base" hangingPunct="1">
        <a:spcBef>
          <a:spcPct val="0"/>
        </a:spcBef>
        <a:spcAft>
          <a:spcPct val="0"/>
        </a:spcAft>
        <a:defRPr sz="2800" b="1">
          <a:solidFill>
            <a:schemeClr val="bg1"/>
          </a:solidFill>
          <a:latin typeface="Arial" charset="0"/>
          <a:cs typeface="Arial" charset="0"/>
        </a:defRPr>
      </a:lvl3pPr>
      <a:lvl4pPr algn="ctr" rtl="0" eaLnBrk="1" fontAlgn="base" hangingPunct="1">
        <a:spcBef>
          <a:spcPct val="0"/>
        </a:spcBef>
        <a:spcAft>
          <a:spcPct val="0"/>
        </a:spcAft>
        <a:defRPr sz="2800" b="1">
          <a:solidFill>
            <a:schemeClr val="bg1"/>
          </a:solidFill>
          <a:latin typeface="Arial" charset="0"/>
          <a:cs typeface="Arial" charset="0"/>
        </a:defRPr>
      </a:lvl4pPr>
      <a:lvl5pPr algn="ctr" rtl="0" eaLnBrk="1" fontAlgn="base" hangingPunct="1">
        <a:spcBef>
          <a:spcPct val="0"/>
        </a:spcBef>
        <a:spcAft>
          <a:spcPct val="0"/>
        </a:spcAft>
        <a:defRPr sz="2800" b="1">
          <a:solidFill>
            <a:schemeClr val="bg1"/>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p:titleStyle>
    <p:bodyStyle>
      <a:lvl1pPr marL="342900" indent="-342900" algn="l" rtl="0" eaLnBrk="1" fontAlgn="base" hangingPunct="1">
        <a:spcBef>
          <a:spcPts val="1200"/>
        </a:spcBef>
        <a:spcAft>
          <a:spcPct val="0"/>
        </a:spcAft>
        <a:buFont typeface="Wingdings" pitchFamily="2" charset="2"/>
        <a:buChar char="v"/>
        <a:defRPr>
          <a:solidFill>
            <a:schemeClr val="tx1"/>
          </a:solidFill>
          <a:latin typeface="+mn-lt"/>
          <a:ea typeface="+mn-ea"/>
          <a:cs typeface="+mn-cs"/>
        </a:defRPr>
      </a:lvl1pPr>
      <a:lvl2pPr marL="742950" indent="-285750" algn="l" rtl="0" eaLnBrk="1" fontAlgn="base" hangingPunct="1">
        <a:spcBef>
          <a:spcPts val="1200"/>
        </a:spcBef>
        <a:spcAft>
          <a:spcPct val="0"/>
        </a:spcAft>
        <a:buFont typeface="Wingdings" pitchFamily="2" charset="2"/>
        <a:buChar char="v"/>
        <a:defRPr>
          <a:solidFill>
            <a:schemeClr val="tx1"/>
          </a:solidFill>
          <a:latin typeface="+mn-lt"/>
          <a:cs typeface="+mn-cs"/>
        </a:defRPr>
      </a:lvl2pPr>
      <a:lvl3pPr marL="11430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3pPr>
      <a:lvl4pPr marL="16002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4pPr>
      <a:lvl5pPr marL="20574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7" name="Rectangle 13"/>
          <p:cNvSpPr>
            <a:spLocks noChangeArrowheads="1"/>
          </p:cNvSpPr>
          <p:nvPr/>
        </p:nvSpPr>
        <p:spPr bwMode="auto">
          <a:xfrm>
            <a:off x="0" y="0"/>
            <a:ext cx="9144000" cy="533400"/>
          </a:xfrm>
          <a:prstGeom prst="rect">
            <a:avLst/>
          </a:prstGeom>
          <a:solidFill>
            <a:schemeClr val="accent2"/>
          </a:solidFill>
          <a:ln w="9525">
            <a:noFill/>
            <a:miter lim="800000"/>
            <a:headEnd/>
            <a:tailEnd/>
          </a:ln>
        </p:spPr>
        <p:txBody>
          <a:bodyPr anchor="ctr"/>
          <a:lstStyle/>
          <a:p>
            <a:pPr algn="ctr">
              <a:defRPr/>
            </a:pPr>
            <a:endParaRPr lang="en-US" sz="3000" dirty="0">
              <a:solidFill>
                <a:srgbClr val="FFFFFF"/>
              </a:solidFill>
              <a:cs typeface="Arial"/>
            </a:endParaRPr>
          </a:p>
        </p:txBody>
      </p:sp>
      <p:sp>
        <p:nvSpPr>
          <p:cNvPr id="1027" name="Rectangle 2"/>
          <p:cNvSpPr>
            <a:spLocks noGrp="1" noChangeArrowheads="1"/>
          </p:cNvSpPr>
          <p:nvPr>
            <p:ph type="title"/>
          </p:nvPr>
        </p:nvSpPr>
        <p:spPr bwMode="auto">
          <a:xfrm>
            <a:off x="304800" y="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7224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4" name="Rectangle 6"/>
          <p:cNvSpPr>
            <a:spLocks noGrp="1" noChangeArrowheads="1"/>
          </p:cNvSpPr>
          <p:nvPr>
            <p:ph type="sldNum" sz="quarter" idx="4"/>
          </p:nvPr>
        </p:nvSpPr>
        <p:spPr bwMode="auto">
          <a:xfrm>
            <a:off x="8763000" y="6553200"/>
            <a:ext cx="381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cs typeface="+mn-cs"/>
              </a:defRPr>
            </a:lvl1pPr>
          </a:lstStyle>
          <a:p>
            <a:pPr>
              <a:defRPr/>
            </a:pPr>
            <a:fld id="{FB870A44-4172-4EC7-8CC6-3A31E0BCC96E}" type="slidenum">
              <a:rPr lang="en-US">
                <a:solidFill>
                  <a:srgbClr val="000000"/>
                </a:solidFill>
              </a:rPr>
              <a:pPr>
                <a:defRPr/>
              </a:pPr>
              <a:t>‹#›</a:t>
            </a:fld>
            <a:endParaRPr lang="en-US" dirty="0">
              <a:solidFill>
                <a:srgbClr val="000000"/>
              </a:solidFill>
            </a:endParaRPr>
          </a:p>
        </p:txBody>
      </p:sp>
      <p:pic>
        <p:nvPicPr>
          <p:cNvPr id="1030" name="Picture 11" descr="NYC-EP-logo-stacked-white"/>
          <p:cNvPicPr>
            <a:picLocks noChangeAspect="1" noChangeArrowheads="1"/>
          </p:cNvPicPr>
          <p:nvPr/>
        </p:nvPicPr>
        <p:blipFill>
          <a:blip r:embed="rId16" cstate="print"/>
          <a:srcRect/>
          <a:stretch>
            <a:fillRect/>
          </a:stretch>
        </p:blipFill>
        <p:spPr bwMode="auto">
          <a:xfrm>
            <a:off x="8359775" y="76200"/>
            <a:ext cx="685800" cy="407988"/>
          </a:xfrm>
          <a:prstGeom prst="rect">
            <a:avLst/>
          </a:prstGeom>
          <a:noFill/>
          <a:ln w="9525">
            <a:noFill/>
            <a:miter lim="800000"/>
            <a:headEnd/>
            <a:tailEnd/>
          </a:ln>
        </p:spPr>
      </p:pic>
    </p:spTree>
    <p:extLst>
      <p:ext uri="{BB962C8B-B14F-4D97-AF65-F5344CB8AC3E}">
        <p14:creationId xmlns:p14="http://schemas.microsoft.com/office/powerpoint/2010/main" val="303202832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9" r:id="rId13"/>
    <p:sldLayoutId id="2147483771" r:id="rId14"/>
  </p:sldLayoutIdLst>
  <p:hf hdr="0" ftr="0" dt="0"/>
  <p:txStyles>
    <p:titleStyle>
      <a:lvl1pPr algn="ctr" rtl="0" fontAlgn="base">
        <a:spcBef>
          <a:spcPct val="0"/>
        </a:spcBef>
        <a:spcAft>
          <a:spcPct val="0"/>
        </a:spcAft>
        <a:defRPr sz="3000">
          <a:solidFill>
            <a:schemeClr val="bg1"/>
          </a:solidFill>
          <a:latin typeface="+mj-lt"/>
          <a:ea typeface="+mj-ea"/>
          <a:cs typeface="+mj-cs"/>
        </a:defRPr>
      </a:lvl1pPr>
      <a:lvl2pPr algn="ctr" rtl="0" fontAlgn="base">
        <a:spcBef>
          <a:spcPct val="0"/>
        </a:spcBef>
        <a:spcAft>
          <a:spcPct val="0"/>
        </a:spcAft>
        <a:defRPr sz="3000">
          <a:solidFill>
            <a:schemeClr val="bg1"/>
          </a:solidFill>
          <a:latin typeface="Arial" charset="0"/>
          <a:cs typeface="Arial" charset="0"/>
        </a:defRPr>
      </a:lvl2pPr>
      <a:lvl3pPr algn="ctr" rtl="0" fontAlgn="base">
        <a:spcBef>
          <a:spcPct val="0"/>
        </a:spcBef>
        <a:spcAft>
          <a:spcPct val="0"/>
        </a:spcAft>
        <a:defRPr sz="3000">
          <a:solidFill>
            <a:schemeClr val="bg1"/>
          </a:solidFill>
          <a:latin typeface="Arial" charset="0"/>
          <a:cs typeface="Arial" charset="0"/>
        </a:defRPr>
      </a:lvl3pPr>
      <a:lvl4pPr algn="ctr" rtl="0" fontAlgn="base">
        <a:spcBef>
          <a:spcPct val="0"/>
        </a:spcBef>
        <a:spcAft>
          <a:spcPct val="0"/>
        </a:spcAft>
        <a:defRPr sz="3000">
          <a:solidFill>
            <a:schemeClr val="bg1"/>
          </a:solidFill>
          <a:latin typeface="Arial" charset="0"/>
          <a:cs typeface="Arial" charset="0"/>
        </a:defRPr>
      </a:lvl4pPr>
      <a:lvl5pPr algn="ctr" rtl="0" fontAlgn="base">
        <a:spcBef>
          <a:spcPct val="0"/>
        </a:spcBef>
        <a:spcAft>
          <a:spcPct val="0"/>
        </a:spcAft>
        <a:defRPr sz="3000">
          <a:solidFill>
            <a:schemeClr val="bg1"/>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p:titleStyle>
    <p:bodyStyle>
      <a:lvl1pPr marL="342900" indent="-342900" algn="l" rtl="0" fontAlgn="base">
        <a:spcBef>
          <a:spcPts val="1200"/>
        </a:spcBef>
        <a:spcAft>
          <a:spcPct val="0"/>
        </a:spcAft>
        <a:buFont typeface="Wingdings" pitchFamily="2" charset="2"/>
        <a:buChar char="v"/>
        <a:defRPr>
          <a:solidFill>
            <a:schemeClr val="tx1"/>
          </a:solidFill>
          <a:latin typeface="+mn-lt"/>
          <a:ea typeface="+mn-ea"/>
          <a:cs typeface="+mn-cs"/>
        </a:defRPr>
      </a:lvl1pPr>
      <a:lvl2pPr marL="742950" indent="-285750" algn="l" rtl="0" fontAlgn="base">
        <a:spcBef>
          <a:spcPts val="1200"/>
        </a:spcBef>
        <a:spcAft>
          <a:spcPct val="0"/>
        </a:spcAft>
        <a:buFont typeface="Wingdings" pitchFamily="2" charset="2"/>
        <a:buChar char="v"/>
        <a:defRPr>
          <a:solidFill>
            <a:schemeClr val="tx1"/>
          </a:solidFill>
          <a:latin typeface="+mn-lt"/>
          <a:cs typeface="+mn-cs"/>
        </a:defRPr>
      </a:lvl2pPr>
      <a:lvl3pPr marL="1143000" indent="-228600" algn="l" rtl="0" fontAlgn="base">
        <a:spcBef>
          <a:spcPts val="1200"/>
        </a:spcBef>
        <a:spcAft>
          <a:spcPct val="0"/>
        </a:spcAft>
        <a:buFont typeface="Wingdings" pitchFamily="2" charset="2"/>
        <a:buChar char="v"/>
        <a:defRPr>
          <a:solidFill>
            <a:schemeClr val="tx1"/>
          </a:solidFill>
          <a:latin typeface="+mn-lt"/>
          <a:cs typeface="+mn-cs"/>
        </a:defRPr>
      </a:lvl3pPr>
      <a:lvl4pPr marL="1600200" indent="-228600" algn="l" rtl="0" fontAlgn="base">
        <a:spcBef>
          <a:spcPts val="1200"/>
        </a:spcBef>
        <a:spcAft>
          <a:spcPct val="0"/>
        </a:spcAft>
        <a:buFont typeface="Wingdings" pitchFamily="2" charset="2"/>
        <a:buChar char="v"/>
        <a:defRPr>
          <a:solidFill>
            <a:schemeClr val="tx1"/>
          </a:solidFill>
          <a:latin typeface="+mn-lt"/>
          <a:cs typeface="+mn-cs"/>
        </a:defRPr>
      </a:lvl4pPr>
      <a:lvl5pPr marL="2057400" indent="-228600" algn="l" rtl="0" fontAlgn="base">
        <a:spcBef>
          <a:spcPts val="1200"/>
        </a:spcBef>
        <a:spcAft>
          <a:spcPct val="0"/>
        </a:spcAft>
        <a:buFont typeface="Wingdings" pitchFamily="2" charset="2"/>
        <a:buChar char="v"/>
        <a:defRPr>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7" name="Rectangle 13"/>
          <p:cNvSpPr>
            <a:spLocks noChangeArrowheads="1"/>
          </p:cNvSpPr>
          <p:nvPr/>
        </p:nvSpPr>
        <p:spPr bwMode="auto">
          <a:xfrm>
            <a:off x="0" y="0"/>
            <a:ext cx="9144000" cy="533400"/>
          </a:xfrm>
          <a:prstGeom prst="rect">
            <a:avLst/>
          </a:prstGeom>
          <a:solidFill>
            <a:schemeClr val="accent2"/>
          </a:solidFill>
          <a:ln w="9525">
            <a:noFill/>
            <a:miter lim="800000"/>
            <a:headEnd/>
            <a:tailEnd/>
          </a:ln>
        </p:spPr>
        <p:txBody>
          <a:bodyPr anchor="ctr"/>
          <a:lstStyle/>
          <a:p>
            <a:pPr algn="ctr">
              <a:defRPr/>
            </a:pPr>
            <a:endParaRPr lang="en-US" sz="3000" dirty="0">
              <a:solidFill>
                <a:srgbClr val="FFFFFF"/>
              </a:solidFill>
              <a:cs typeface="Arial"/>
            </a:endParaRPr>
          </a:p>
        </p:txBody>
      </p:sp>
      <p:sp>
        <p:nvSpPr>
          <p:cNvPr id="1027" name="Rectangle 2"/>
          <p:cNvSpPr>
            <a:spLocks noGrp="1" noChangeArrowheads="1"/>
          </p:cNvSpPr>
          <p:nvPr>
            <p:ph type="title"/>
          </p:nvPr>
        </p:nvSpPr>
        <p:spPr bwMode="auto">
          <a:xfrm>
            <a:off x="304800" y="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7224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4" name="Rectangle 6"/>
          <p:cNvSpPr>
            <a:spLocks noGrp="1" noChangeArrowheads="1"/>
          </p:cNvSpPr>
          <p:nvPr>
            <p:ph type="sldNum" sz="quarter" idx="4"/>
          </p:nvPr>
        </p:nvSpPr>
        <p:spPr bwMode="auto">
          <a:xfrm>
            <a:off x="8458200" y="6553200"/>
            <a:ext cx="685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cs typeface="+mn-cs"/>
              </a:defRPr>
            </a:lvl1pPr>
          </a:lstStyle>
          <a:p>
            <a:pPr>
              <a:defRPr/>
            </a:pPr>
            <a:fld id="{FB870A44-4172-4EC7-8CC6-3A31E0BCC96E}" type="slidenum">
              <a:rPr lang="en-US">
                <a:solidFill>
                  <a:srgbClr val="000000"/>
                </a:solidFill>
              </a:rPr>
              <a:pPr>
                <a:defRPr/>
              </a:pPr>
              <a:t>‹#›</a:t>
            </a:fld>
            <a:endParaRPr lang="en-US" dirty="0">
              <a:solidFill>
                <a:srgbClr val="000000"/>
              </a:solidFill>
            </a:endParaRPr>
          </a:p>
        </p:txBody>
      </p:sp>
      <p:pic>
        <p:nvPicPr>
          <p:cNvPr id="1030" name="Picture 11" descr="NYC-EP-logo-stacked-white"/>
          <p:cNvPicPr>
            <a:picLocks noChangeAspect="1" noChangeArrowheads="1"/>
          </p:cNvPicPr>
          <p:nvPr/>
        </p:nvPicPr>
        <p:blipFill>
          <a:blip r:embed="rId9" cstate="print"/>
          <a:srcRect/>
          <a:stretch>
            <a:fillRect/>
          </a:stretch>
        </p:blipFill>
        <p:spPr bwMode="auto">
          <a:xfrm>
            <a:off x="8359775" y="76200"/>
            <a:ext cx="685800" cy="407988"/>
          </a:xfrm>
          <a:prstGeom prst="rect">
            <a:avLst/>
          </a:prstGeom>
          <a:noFill/>
          <a:ln w="9525">
            <a:noFill/>
            <a:miter lim="800000"/>
            <a:headEnd/>
            <a:tailEnd/>
          </a:ln>
        </p:spPr>
      </p:pic>
      <p:sp>
        <p:nvSpPr>
          <p:cNvPr id="7" name="Footer Placeholder 6"/>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Tree>
    <p:extLst>
      <p:ext uri="{BB962C8B-B14F-4D97-AF65-F5344CB8AC3E}">
        <p14:creationId xmlns:p14="http://schemas.microsoft.com/office/powerpoint/2010/main" val="217596148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4" r:id="rId3"/>
    <p:sldLayoutId id="2147483785" r:id="rId4"/>
    <p:sldLayoutId id="2147483786" r:id="rId5"/>
    <p:sldLayoutId id="2147483787" r:id="rId6"/>
    <p:sldLayoutId id="2147483788" r:id="rId7"/>
  </p:sldLayoutIdLst>
  <p:hf hdr="0" ftr="0" dt="0"/>
  <p:txStyles>
    <p:titleStyle>
      <a:lvl1pPr algn="ctr" rtl="0" fontAlgn="base">
        <a:spcBef>
          <a:spcPct val="0"/>
        </a:spcBef>
        <a:spcAft>
          <a:spcPct val="0"/>
        </a:spcAft>
        <a:defRPr sz="3000">
          <a:solidFill>
            <a:schemeClr val="bg1"/>
          </a:solidFill>
          <a:latin typeface="+mj-lt"/>
          <a:ea typeface="+mj-ea"/>
          <a:cs typeface="+mj-cs"/>
        </a:defRPr>
      </a:lvl1pPr>
      <a:lvl2pPr algn="ctr" rtl="0" fontAlgn="base">
        <a:spcBef>
          <a:spcPct val="0"/>
        </a:spcBef>
        <a:spcAft>
          <a:spcPct val="0"/>
        </a:spcAft>
        <a:defRPr sz="3000">
          <a:solidFill>
            <a:schemeClr val="bg1"/>
          </a:solidFill>
          <a:latin typeface="Arial" charset="0"/>
          <a:cs typeface="Arial" charset="0"/>
        </a:defRPr>
      </a:lvl2pPr>
      <a:lvl3pPr algn="ctr" rtl="0" fontAlgn="base">
        <a:spcBef>
          <a:spcPct val="0"/>
        </a:spcBef>
        <a:spcAft>
          <a:spcPct val="0"/>
        </a:spcAft>
        <a:defRPr sz="3000">
          <a:solidFill>
            <a:schemeClr val="bg1"/>
          </a:solidFill>
          <a:latin typeface="Arial" charset="0"/>
          <a:cs typeface="Arial" charset="0"/>
        </a:defRPr>
      </a:lvl3pPr>
      <a:lvl4pPr algn="ctr" rtl="0" fontAlgn="base">
        <a:spcBef>
          <a:spcPct val="0"/>
        </a:spcBef>
        <a:spcAft>
          <a:spcPct val="0"/>
        </a:spcAft>
        <a:defRPr sz="3000">
          <a:solidFill>
            <a:schemeClr val="bg1"/>
          </a:solidFill>
          <a:latin typeface="Arial" charset="0"/>
          <a:cs typeface="Arial" charset="0"/>
        </a:defRPr>
      </a:lvl4pPr>
      <a:lvl5pPr algn="ctr" rtl="0" fontAlgn="base">
        <a:spcBef>
          <a:spcPct val="0"/>
        </a:spcBef>
        <a:spcAft>
          <a:spcPct val="0"/>
        </a:spcAft>
        <a:defRPr sz="3000">
          <a:solidFill>
            <a:schemeClr val="bg1"/>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p:titleStyle>
    <p:bodyStyle>
      <a:lvl1pPr marL="342900" indent="-342900" algn="l" rtl="0" fontAlgn="base">
        <a:spcBef>
          <a:spcPts val="1200"/>
        </a:spcBef>
        <a:spcAft>
          <a:spcPct val="0"/>
        </a:spcAft>
        <a:buFont typeface="Wingdings" pitchFamily="2" charset="2"/>
        <a:buChar char="v"/>
        <a:defRPr>
          <a:solidFill>
            <a:schemeClr val="tx1"/>
          </a:solidFill>
          <a:latin typeface="+mn-lt"/>
          <a:ea typeface="+mn-ea"/>
          <a:cs typeface="+mn-cs"/>
        </a:defRPr>
      </a:lvl1pPr>
      <a:lvl2pPr marL="742950" indent="-285750" algn="l" rtl="0" fontAlgn="base">
        <a:spcBef>
          <a:spcPts val="1200"/>
        </a:spcBef>
        <a:spcAft>
          <a:spcPct val="0"/>
        </a:spcAft>
        <a:buFont typeface="Wingdings" pitchFamily="2" charset="2"/>
        <a:buChar char="v"/>
        <a:defRPr>
          <a:solidFill>
            <a:schemeClr val="tx1"/>
          </a:solidFill>
          <a:latin typeface="+mn-lt"/>
          <a:cs typeface="+mn-cs"/>
        </a:defRPr>
      </a:lvl2pPr>
      <a:lvl3pPr marL="1143000" indent="-228600" algn="l" rtl="0" fontAlgn="base">
        <a:spcBef>
          <a:spcPts val="1200"/>
        </a:spcBef>
        <a:spcAft>
          <a:spcPct val="0"/>
        </a:spcAft>
        <a:buFont typeface="Wingdings" pitchFamily="2" charset="2"/>
        <a:buChar char="v"/>
        <a:defRPr>
          <a:solidFill>
            <a:schemeClr val="tx1"/>
          </a:solidFill>
          <a:latin typeface="+mn-lt"/>
          <a:cs typeface="+mn-cs"/>
        </a:defRPr>
      </a:lvl3pPr>
      <a:lvl4pPr marL="1600200" indent="-228600" algn="l" rtl="0" fontAlgn="base">
        <a:spcBef>
          <a:spcPts val="1200"/>
        </a:spcBef>
        <a:spcAft>
          <a:spcPct val="0"/>
        </a:spcAft>
        <a:buFont typeface="Wingdings" pitchFamily="2" charset="2"/>
        <a:buChar char="v"/>
        <a:defRPr>
          <a:solidFill>
            <a:schemeClr val="tx1"/>
          </a:solidFill>
          <a:latin typeface="+mn-lt"/>
          <a:cs typeface="+mn-cs"/>
        </a:defRPr>
      </a:lvl4pPr>
      <a:lvl5pPr marL="2057400" indent="-228600" algn="l" rtl="0" fontAlgn="base">
        <a:spcBef>
          <a:spcPts val="1200"/>
        </a:spcBef>
        <a:spcAft>
          <a:spcPct val="0"/>
        </a:spcAft>
        <a:buFont typeface="Wingdings" pitchFamily="2" charset="2"/>
        <a:buChar char="v"/>
        <a:defRPr>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28045" y="3100511"/>
            <a:ext cx="9115433" cy="685800"/>
          </a:xfrm>
        </p:spPr>
        <p:txBody>
          <a:bodyPr lIns="91440" tIns="45720" rIns="91440" bIns="45720" anchor="ctr"/>
          <a:lstStyle/>
          <a:p>
            <a:r>
              <a:rPr lang="en-US" sz="3000" dirty="0"/>
              <a:t>NYCDEP Comments on East Branch Early Action </a:t>
            </a:r>
          </a:p>
        </p:txBody>
      </p:sp>
      <p:sp>
        <p:nvSpPr>
          <p:cNvPr id="8" name="Text Placeholder 7"/>
          <p:cNvSpPr>
            <a:spLocks noGrp="1"/>
          </p:cNvSpPr>
          <p:nvPr>
            <p:ph type="body" sz="quarter" idx="13"/>
          </p:nvPr>
        </p:nvSpPr>
        <p:spPr>
          <a:xfrm>
            <a:off x="685800" y="3963969"/>
            <a:ext cx="7772400" cy="685800"/>
          </a:xfrm>
        </p:spPr>
        <p:txBody>
          <a:bodyPr/>
          <a:lstStyle/>
          <a:p>
            <a:r>
              <a:rPr lang="en-US" dirty="0"/>
              <a:t>June 12, 2023</a:t>
            </a:r>
          </a:p>
        </p:txBody>
      </p:sp>
      <p:sp>
        <p:nvSpPr>
          <p:cNvPr id="5" name="Slide Number Placeholder 4"/>
          <p:cNvSpPr>
            <a:spLocks noGrp="1"/>
          </p:cNvSpPr>
          <p:nvPr>
            <p:ph type="sldNum" sz="quarter" idx="4294967295"/>
          </p:nvPr>
        </p:nvSpPr>
        <p:spPr>
          <a:xfrm>
            <a:off x="8763000" y="6553200"/>
            <a:ext cx="381000" cy="304800"/>
          </a:xfrm>
          <a:prstGeom prst="rect">
            <a:avLst/>
          </a:prstGeom>
        </p:spPr>
        <p:txBody>
          <a:bodyPr/>
          <a:lstStyle/>
          <a:p>
            <a:pPr>
              <a:defRPr/>
            </a:pPr>
            <a:fld id="{A8236167-BB0C-4E8A-AA8A-D8B6385F0C2C}" type="slidenum">
              <a:rPr lang="en-US" smtClean="0"/>
              <a:pPr>
                <a:defRPr/>
              </a:pPr>
              <a:t>1</a:t>
            </a:fld>
            <a:endParaRPr lang="en-US"/>
          </a:p>
        </p:txBody>
      </p:sp>
    </p:spTree>
    <p:extLst>
      <p:ext uri="{BB962C8B-B14F-4D97-AF65-F5344CB8AC3E}">
        <p14:creationId xmlns:p14="http://schemas.microsoft.com/office/powerpoint/2010/main" val="1127096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E7876-426C-78E1-070F-B3BEB73E78AA}"/>
              </a:ext>
            </a:extLst>
          </p:cNvPr>
          <p:cNvSpPr>
            <a:spLocks noGrp="1"/>
          </p:cNvSpPr>
          <p:nvPr>
            <p:ph idx="14"/>
          </p:nvPr>
        </p:nvSpPr>
        <p:spPr>
          <a:xfrm>
            <a:off x="76200" y="592667"/>
            <a:ext cx="8991600" cy="6180666"/>
          </a:xfrm>
        </p:spPr>
        <p:txBody>
          <a:bodyPr/>
          <a:lstStyle/>
          <a:p>
            <a:pPr algn="l"/>
            <a:endParaRPr lang="en-US" sz="2200" dirty="0">
              <a:latin typeface="Calibri" panose="020F0502020204030204" pitchFamily="34" charset="0"/>
            </a:endParaRPr>
          </a:p>
          <a:p>
            <a:pPr algn="l"/>
            <a:endParaRPr lang="en-US" sz="2200" dirty="0">
              <a:latin typeface="Calibri" panose="020F0502020204030204" pitchFamily="34" charset="0"/>
            </a:endParaRPr>
          </a:p>
          <a:p>
            <a:pPr marL="228600" lvl="1" indent="0">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marL="0" indent="0" algn="l">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algn="l"/>
            <a:endParaRPr lang="en-US" sz="2200" dirty="0">
              <a:latin typeface="Calibri" panose="020F0502020204030204" pitchFamily="34" charset="0"/>
            </a:endParaRPr>
          </a:p>
          <a:p>
            <a:pPr lvl="1"/>
            <a:endParaRPr lang="en-US" sz="2200" dirty="0"/>
          </a:p>
          <a:p>
            <a:pPr marL="0" indent="0">
              <a:buNone/>
            </a:pPr>
            <a:endParaRPr lang="en-US" sz="2200" dirty="0"/>
          </a:p>
          <a:p>
            <a:endParaRPr lang="en-US" sz="2200" dirty="0"/>
          </a:p>
          <a:p>
            <a:endParaRPr lang="en-US" sz="2200" dirty="0"/>
          </a:p>
        </p:txBody>
      </p:sp>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0"/>
            <a:ext cx="8340132" cy="533400"/>
          </a:xfrm>
        </p:spPr>
        <p:txBody>
          <a:bodyPr anchor="ctr" anchorCtr="0"/>
          <a:lstStyle/>
          <a:p>
            <a:r>
              <a:rPr lang="en-US" sz="2400" dirty="0"/>
              <a:t>Presence of NAPL in Sediments in Underestimated</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10</a:t>
            </a:fld>
            <a:endParaRPr lang="en-US"/>
          </a:p>
        </p:txBody>
      </p:sp>
      <p:sp>
        <p:nvSpPr>
          <p:cNvPr id="3" name="Content Placeholder 1">
            <a:extLst>
              <a:ext uri="{FF2B5EF4-FFF2-40B4-BE49-F238E27FC236}">
                <a16:creationId xmlns:a16="http://schemas.microsoft.com/office/drawing/2014/main" id="{F0E051BC-CEBE-AFCA-0A2E-D9C0552C4F2D}"/>
              </a:ext>
            </a:extLst>
          </p:cNvPr>
          <p:cNvSpPr txBox="1">
            <a:spLocks/>
          </p:cNvSpPr>
          <p:nvPr/>
        </p:nvSpPr>
        <p:spPr>
          <a:xfrm>
            <a:off x="76200" y="524934"/>
            <a:ext cx="8991600" cy="6180666"/>
          </a:xfrm>
          <a:prstGeom prst="rect">
            <a:avLst/>
          </a:prstGeom>
        </p:spPr>
        <p:txBody>
          <a:bodyPr/>
          <a:lstStyle>
            <a:lvl1pPr marL="228600" indent="-228600" algn="l" rtl="0" eaLnBrk="1" fontAlgn="base" hangingPunct="1">
              <a:spcBef>
                <a:spcPts val="1200"/>
              </a:spcBef>
              <a:spcAft>
                <a:spcPct val="0"/>
              </a:spcAft>
              <a:buFont typeface="Wingdings" pitchFamily="2" charset="2"/>
              <a:buChar char="v"/>
              <a:defRPr sz="1600">
                <a:solidFill>
                  <a:schemeClr val="tx1"/>
                </a:solidFill>
                <a:latin typeface="+mn-lt"/>
                <a:ea typeface="+mn-ea"/>
                <a:cs typeface="+mn-cs"/>
              </a:defRPr>
            </a:lvl1pPr>
            <a:lvl2pPr marL="457200" indent="-228600" algn="l" rtl="0" eaLnBrk="1" fontAlgn="base" hangingPunct="1">
              <a:spcBef>
                <a:spcPts val="1200"/>
              </a:spcBef>
              <a:spcAft>
                <a:spcPct val="0"/>
              </a:spcAft>
              <a:buFont typeface="Wingdings" pitchFamily="2" charset="2"/>
              <a:buChar char="Ø"/>
              <a:defRPr sz="1600">
                <a:solidFill>
                  <a:schemeClr val="tx1"/>
                </a:solidFill>
                <a:latin typeface="+mn-lt"/>
                <a:cs typeface="+mn-cs"/>
              </a:defRPr>
            </a:lvl2pPr>
            <a:lvl3pPr marL="685800" indent="-228600" algn="l" rtl="0" eaLnBrk="1" fontAlgn="base" hangingPunct="1">
              <a:spcBef>
                <a:spcPts val="1200"/>
              </a:spcBef>
              <a:spcAft>
                <a:spcPct val="0"/>
              </a:spcAft>
              <a:buFont typeface="Wingdings" pitchFamily="2" charset="2"/>
              <a:buChar char="§"/>
              <a:defRPr sz="1600">
                <a:solidFill>
                  <a:schemeClr val="tx1"/>
                </a:solidFill>
                <a:latin typeface="+mn-lt"/>
                <a:cs typeface="+mn-cs"/>
              </a:defRPr>
            </a:lvl3pPr>
            <a:lvl4pPr marL="9144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4pPr>
            <a:lvl5pPr marL="11430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None/>
            </a:pPr>
            <a:r>
              <a:rPr lang="en-US" sz="1800" kern="0" dirty="0">
                <a:latin typeface="+mj-lt"/>
              </a:rPr>
              <a:t> </a:t>
            </a:r>
          </a:p>
          <a:p>
            <a:pPr marL="0" indent="0">
              <a:buNone/>
            </a:pPr>
            <a:endParaRPr lang="en-US" sz="1800" b="1" kern="0" dirty="0">
              <a:latin typeface="+mj-lt"/>
            </a:endParaRPr>
          </a:p>
          <a:p>
            <a:endParaRPr lang="en-US" sz="1800" kern="0" dirty="0">
              <a:latin typeface="+mj-lt"/>
            </a:endParaRPr>
          </a:p>
          <a:p>
            <a:endParaRPr lang="en-US" sz="1800" kern="0" dirty="0">
              <a:latin typeface="+mj-lt"/>
            </a:endParaRPr>
          </a:p>
          <a:p>
            <a:pPr marL="228600" lvl="1" indent="0">
              <a:buFont typeface="Wingdings" pitchFamily="2" charset="2"/>
              <a:buNone/>
            </a:pPr>
            <a:endParaRPr lang="en-US" sz="1800" kern="0" dirty="0">
              <a:latin typeface="+mj-lt"/>
            </a:endParaRPr>
          </a:p>
          <a:p>
            <a:endParaRPr lang="en-US" sz="1800" kern="0" dirty="0">
              <a:latin typeface="+mj-lt"/>
            </a:endParaRPr>
          </a:p>
          <a:p>
            <a:pPr marL="0" indent="0">
              <a:buFont typeface="Wingdings" pitchFamily="2" charset="2"/>
              <a:buNone/>
            </a:pPr>
            <a:endParaRPr lang="en-US" sz="1800" kern="0" dirty="0">
              <a:latin typeface="+mj-lt"/>
            </a:endParaRPr>
          </a:p>
          <a:p>
            <a:endParaRPr lang="en-US" sz="1800" kern="0" dirty="0">
              <a:latin typeface="+mj-lt"/>
            </a:endParaRPr>
          </a:p>
          <a:p>
            <a:endParaRPr lang="en-US" sz="1800" kern="0" dirty="0">
              <a:latin typeface="+mj-lt"/>
            </a:endParaRPr>
          </a:p>
          <a:p>
            <a:pPr lvl="1"/>
            <a:endParaRPr lang="en-US" sz="1800" kern="0" dirty="0">
              <a:latin typeface="+mj-lt"/>
            </a:endParaRPr>
          </a:p>
          <a:p>
            <a:pPr marL="0" indent="0">
              <a:buFont typeface="Wingdings" pitchFamily="2" charset="2"/>
              <a:buNone/>
            </a:pPr>
            <a:endParaRPr lang="en-US" sz="1800" kern="0" dirty="0">
              <a:latin typeface="+mj-lt"/>
            </a:endParaRPr>
          </a:p>
          <a:p>
            <a:endParaRPr lang="en-US" sz="1800" kern="0" dirty="0">
              <a:latin typeface="+mj-lt"/>
            </a:endParaRPr>
          </a:p>
          <a:p>
            <a:endParaRPr lang="en-US" sz="1800" kern="0" dirty="0">
              <a:latin typeface="+mj-lt"/>
            </a:endParaRPr>
          </a:p>
        </p:txBody>
      </p:sp>
      <p:pic>
        <p:nvPicPr>
          <p:cNvPr id="8" name="Picture 7">
            <a:extLst>
              <a:ext uri="{FF2B5EF4-FFF2-40B4-BE49-F238E27FC236}">
                <a16:creationId xmlns:a16="http://schemas.microsoft.com/office/drawing/2014/main" id="{76994594-47EA-0249-AEF5-34DA41D64F62}"/>
              </a:ext>
            </a:extLst>
          </p:cNvPr>
          <p:cNvPicPr>
            <a:picLocks noChangeAspect="1"/>
          </p:cNvPicPr>
          <p:nvPr/>
        </p:nvPicPr>
        <p:blipFill rotWithShape="1">
          <a:blip r:embed="rId3"/>
          <a:srcRect l="63917" t="21852" r="19539" b="29314"/>
          <a:stretch/>
        </p:blipFill>
        <p:spPr>
          <a:xfrm>
            <a:off x="13937" y="546100"/>
            <a:ext cx="7098063" cy="5892700"/>
          </a:xfrm>
          <a:prstGeom prst="rect">
            <a:avLst/>
          </a:prstGeom>
        </p:spPr>
      </p:pic>
      <p:pic>
        <p:nvPicPr>
          <p:cNvPr id="9" name="Picture 8">
            <a:extLst>
              <a:ext uri="{FF2B5EF4-FFF2-40B4-BE49-F238E27FC236}">
                <a16:creationId xmlns:a16="http://schemas.microsoft.com/office/drawing/2014/main" id="{29CD808C-4E23-742F-0011-552A9F07DFDC}"/>
              </a:ext>
            </a:extLst>
          </p:cNvPr>
          <p:cNvPicPr>
            <a:picLocks noChangeAspect="1"/>
          </p:cNvPicPr>
          <p:nvPr/>
        </p:nvPicPr>
        <p:blipFill rotWithShape="1">
          <a:blip r:embed="rId3"/>
          <a:srcRect l="85991" t="17367" r="10311" b="59177"/>
          <a:stretch/>
        </p:blipFill>
        <p:spPr>
          <a:xfrm>
            <a:off x="7088058" y="546100"/>
            <a:ext cx="2003685" cy="3574346"/>
          </a:xfrm>
          <a:prstGeom prst="rect">
            <a:avLst/>
          </a:prstGeom>
        </p:spPr>
      </p:pic>
      <p:sp>
        <p:nvSpPr>
          <p:cNvPr id="11" name="TextBox 10">
            <a:extLst>
              <a:ext uri="{FF2B5EF4-FFF2-40B4-BE49-F238E27FC236}">
                <a16:creationId xmlns:a16="http://schemas.microsoft.com/office/drawing/2014/main" id="{42277BCA-1499-A9AB-E881-4D6E8DB290C3}"/>
              </a:ext>
            </a:extLst>
          </p:cNvPr>
          <p:cNvSpPr txBox="1"/>
          <p:nvPr/>
        </p:nvSpPr>
        <p:spPr>
          <a:xfrm>
            <a:off x="13937" y="6432299"/>
            <a:ext cx="7949582" cy="338554"/>
          </a:xfrm>
          <a:prstGeom prst="rect">
            <a:avLst/>
          </a:prstGeom>
          <a:solidFill>
            <a:schemeClr val="bg1"/>
          </a:solidFill>
        </p:spPr>
        <p:txBody>
          <a:bodyPr wrap="square" rtlCol="0">
            <a:spAutoFit/>
          </a:bodyPr>
          <a:lstStyle/>
          <a:p>
            <a:r>
              <a:rPr lang="en-US" sz="1600" b="1" dirty="0"/>
              <a:t>Figure adapted from AQ RI Figure C3-1 “Most Notable NAPL Observations” </a:t>
            </a:r>
          </a:p>
        </p:txBody>
      </p:sp>
      <p:sp>
        <p:nvSpPr>
          <p:cNvPr id="12" name="TextBox 11">
            <a:extLst>
              <a:ext uri="{FF2B5EF4-FFF2-40B4-BE49-F238E27FC236}">
                <a16:creationId xmlns:a16="http://schemas.microsoft.com/office/drawing/2014/main" id="{4B7E0DFC-1E61-5A47-C98B-49FAD963E9D9}"/>
              </a:ext>
            </a:extLst>
          </p:cNvPr>
          <p:cNvSpPr txBox="1"/>
          <p:nvPr/>
        </p:nvSpPr>
        <p:spPr>
          <a:xfrm>
            <a:off x="76201" y="4018480"/>
            <a:ext cx="4292600" cy="830997"/>
          </a:xfrm>
          <a:prstGeom prst="rect">
            <a:avLst/>
          </a:prstGeom>
          <a:solidFill>
            <a:schemeClr val="bg1"/>
          </a:solidFill>
          <a:ln>
            <a:solidFill>
              <a:srgbClr val="FF0000"/>
            </a:solidFill>
          </a:ln>
        </p:spPr>
        <p:txBody>
          <a:bodyPr wrap="square" rtlCol="0">
            <a:spAutoFit/>
          </a:bodyPr>
          <a:lstStyle/>
          <a:p>
            <a:pPr algn="ctr"/>
            <a:r>
              <a:rPr lang="en-US" sz="1600" b="1" dirty="0"/>
              <a:t>Cat 1A/1B areas (considered “non-NAPL”) have quantified NAPL migration due to ebullition (at least 60-200 kg/</a:t>
            </a:r>
            <a:r>
              <a:rPr lang="en-US" sz="1600" b="1" dirty="0" err="1"/>
              <a:t>yr</a:t>
            </a:r>
            <a:r>
              <a:rPr lang="en-US" sz="1600" b="1" dirty="0"/>
              <a:t> of flux)</a:t>
            </a:r>
          </a:p>
        </p:txBody>
      </p:sp>
      <p:cxnSp>
        <p:nvCxnSpPr>
          <p:cNvPr id="14" name="Straight Connector 13">
            <a:extLst>
              <a:ext uri="{FF2B5EF4-FFF2-40B4-BE49-F238E27FC236}">
                <a16:creationId xmlns:a16="http://schemas.microsoft.com/office/drawing/2014/main" id="{ACE93AE7-E7B5-62FB-E560-A8D12A4396E6}"/>
              </a:ext>
            </a:extLst>
          </p:cNvPr>
          <p:cNvCxnSpPr/>
          <p:nvPr/>
        </p:nvCxnSpPr>
        <p:spPr>
          <a:xfrm flipH="1" flipV="1">
            <a:off x="1333500" y="2019300"/>
            <a:ext cx="800100" cy="199918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D5C7E2-89DA-63F0-E8B1-D9880E2AFC21}"/>
              </a:ext>
            </a:extLst>
          </p:cNvPr>
          <p:cNvCxnSpPr>
            <a:cxnSpLocks/>
          </p:cNvCxnSpPr>
          <p:nvPr/>
        </p:nvCxnSpPr>
        <p:spPr>
          <a:xfrm flipV="1">
            <a:off x="4368801" y="4229508"/>
            <a:ext cx="2044699" cy="626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B96AD34-44A5-EEEB-825E-F16BD2C4BD6D}"/>
              </a:ext>
            </a:extLst>
          </p:cNvPr>
          <p:cNvCxnSpPr>
            <a:cxnSpLocks/>
          </p:cNvCxnSpPr>
          <p:nvPr/>
        </p:nvCxnSpPr>
        <p:spPr>
          <a:xfrm>
            <a:off x="4368801" y="4849477"/>
            <a:ext cx="1568913" cy="103062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541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E7876-426C-78E1-070F-B3BEB73E78AA}"/>
              </a:ext>
            </a:extLst>
          </p:cNvPr>
          <p:cNvSpPr>
            <a:spLocks noGrp="1"/>
          </p:cNvSpPr>
          <p:nvPr>
            <p:ph idx="14"/>
          </p:nvPr>
        </p:nvSpPr>
        <p:spPr>
          <a:xfrm>
            <a:off x="76200" y="592667"/>
            <a:ext cx="8991600" cy="6180666"/>
          </a:xfrm>
        </p:spPr>
        <p:txBody>
          <a:bodyPr/>
          <a:lstStyle/>
          <a:p>
            <a:pPr marL="0" indent="0" algn="l">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marL="228600" lvl="1" indent="0">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marL="0" indent="0" algn="l">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algn="l"/>
            <a:endParaRPr lang="en-US" sz="2200" dirty="0">
              <a:latin typeface="Calibri" panose="020F0502020204030204" pitchFamily="34" charset="0"/>
            </a:endParaRPr>
          </a:p>
          <a:p>
            <a:pPr lvl="1"/>
            <a:endParaRPr lang="en-US" sz="2200" dirty="0"/>
          </a:p>
          <a:p>
            <a:pPr marL="0" indent="0">
              <a:buNone/>
            </a:pPr>
            <a:endParaRPr lang="en-US" sz="2200" dirty="0"/>
          </a:p>
          <a:p>
            <a:endParaRPr lang="en-US" sz="2200" dirty="0"/>
          </a:p>
          <a:p>
            <a:endParaRPr lang="en-US" sz="2200" dirty="0"/>
          </a:p>
        </p:txBody>
      </p:sp>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0"/>
            <a:ext cx="8340132" cy="533400"/>
          </a:xfrm>
        </p:spPr>
        <p:txBody>
          <a:bodyPr anchor="ctr" anchorCtr="0"/>
          <a:lstStyle/>
          <a:p>
            <a:r>
              <a:rPr lang="en-US" sz="2400" dirty="0"/>
              <a:t>NAPL Mobility in Sediments is Highly Uncertain</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11</a:t>
            </a:fld>
            <a:endParaRPr lang="en-US"/>
          </a:p>
        </p:txBody>
      </p:sp>
      <p:sp>
        <p:nvSpPr>
          <p:cNvPr id="3" name="Content Placeholder 1">
            <a:extLst>
              <a:ext uri="{FF2B5EF4-FFF2-40B4-BE49-F238E27FC236}">
                <a16:creationId xmlns:a16="http://schemas.microsoft.com/office/drawing/2014/main" id="{F0E051BC-CEBE-AFCA-0A2E-D9C0552C4F2D}"/>
              </a:ext>
            </a:extLst>
          </p:cNvPr>
          <p:cNvSpPr txBox="1">
            <a:spLocks/>
          </p:cNvSpPr>
          <p:nvPr/>
        </p:nvSpPr>
        <p:spPr>
          <a:xfrm>
            <a:off x="76200" y="524934"/>
            <a:ext cx="8991600" cy="6180666"/>
          </a:xfrm>
          <a:prstGeom prst="rect">
            <a:avLst/>
          </a:prstGeom>
        </p:spPr>
        <p:txBody>
          <a:bodyPr/>
          <a:lstStyle>
            <a:lvl1pPr marL="228600" indent="-228600" algn="l" rtl="0" eaLnBrk="1" fontAlgn="base" hangingPunct="1">
              <a:spcBef>
                <a:spcPts val="1200"/>
              </a:spcBef>
              <a:spcAft>
                <a:spcPct val="0"/>
              </a:spcAft>
              <a:buFont typeface="Wingdings" pitchFamily="2" charset="2"/>
              <a:buChar char="v"/>
              <a:defRPr sz="1600">
                <a:solidFill>
                  <a:schemeClr val="tx1"/>
                </a:solidFill>
                <a:latin typeface="+mn-lt"/>
                <a:ea typeface="+mn-ea"/>
                <a:cs typeface="+mn-cs"/>
              </a:defRPr>
            </a:lvl1pPr>
            <a:lvl2pPr marL="457200" indent="-228600" algn="l" rtl="0" eaLnBrk="1" fontAlgn="base" hangingPunct="1">
              <a:spcBef>
                <a:spcPts val="1200"/>
              </a:spcBef>
              <a:spcAft>
                <a:spcPct val="0"/>
              </a:spcAft>
              <a:buFont typeface="Wingdings" pitchFamily="2" charset="2"/>
              <a:buChar char="Ø"/>
              <a:defRPr sz="1600">
                <a:solidFill>
                  <a:schemeClr val="tx1"/>
                </a:solidFill>
                <a:latin typeface="+mn-lt"/>
                <a:cs typeface="+mn-cs"/>
              </a:defRPr>
            </a:lvl2pPr>
            <a:lvl3pPr marL="685800" indent="-228600" algn="l" rtl="0" eaLnBrk="1" fontAlgn="base" hangingPunct="1">
              <a:spcBef>
                <a:spcPts val="1200"/>
              </a:spcBef>
              <a:spcAft>
                <a:spcPct val="0"/>
              </a:spcAft>
              <a:buFont typeface="Wingdings" pitchFamily="2" charset="2"/>
              <a:buChar char="§"/>
              <a:defRPr sz="1600">
                <a:solidFill>
                  <a:schemeClr val="tx1"/>
                </a:solidFill>
                <a:latin typeface="+mn-lt"/>
                <a:cs typeface="+mn-cs"/>
              </a:defRPr>
            </a:lvl3pPr>
            <a:lvl4pPr marL="9144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4pPr>
            <a:lvl5pPr marL="11430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US" sz="2000" kern="0" dirty="0">
                <a:latin typeface="+mj-lt"/>
              </a:rPr>
              <a:t>RI states that NAPL is not mobile in sediments of the Creek.</a:t>
            </a:r>
          </a:p>
          <a:p>
            <a:r>
              <a:rPr lang="en-US" sz="2000" kern="0" dirty="0">
                <a:latin typeface="+mj-lt"/>
              </a:rPr>
              <a:t>RI used ASTM method designed for determining moisture content in freely draining soils on soft grained soils as the first step in determining NAPL mobility in sediments.</a:t>
            </a:r>
          </a:p>
          <a:p>
            <a:pPr lvl="1"/>
            <a:r>
              <a:rPr lang="en-US" sz="1800" dirty="0">
                <a:effectLst/>
                <a:latin typeface="+mj-lt"/>
                <a:ea typeface="Calibri" panose="020F0502020204030204" pitchFamily="34" charset="0"/>
                <a:cs typeface="Times New Roman" panose="02020603050405020304" pitchFamily="18" charset="0"/>
              </a:rPr>
              <a:t>Compressing fine grained sediments is well known to be a way to decrease permeability and therefore NAPL mobility. </a:t>
            </a:r>
          </a:p>
          <a:p>
            <a:pPr lvl="1"/>
            <a:r>
              <a:rPr lang="en-US" sz="1800" dirty="0">
                <a:effectLst/>
                <a:latin typeface="+mj-lt"/>
                <a:ea typeface="Calibri" panose="020F0502020204030204" pitchFamily="34" charset="0"/>
                <a:cs typeface="Times New Roman" panose="02020603050405020304" pitchFamily="18" charset="0"/>
              </a:rPr>
              <a:t>During Stage 1 testing, the sample volume was compressed by the high pressure placed on the soft samples which decreases the permeability</a:t>
            </a:r>
          </a:p>
          <a:p>
            <a:pPr lvl="1"/>
            <a:r>
              <a:rPr lang="en-US" sz="1800" kern="0" dirty="0">
                <a:latin typeface="+mj-lt"/>
                <a:cs typeface="Times New Roman" panose="02020603050405020304" pitchFamily="18" charset="0"/>
              </a:rPr>
              <a:t>This approach was rejected by USEPA Region 2 for the Quanta Resources Superfund Site in NJ for this very reason.</a:t>
            </a:r>
          </a:p>
          <a:p>
            <a:r>
              <a:rPr lang="en-US" sz="2000" kern="0" dirty="0">
                <a:latin typeface="+mj-lt"/>
                <a:cs typeface="Times New Roman" panose="02020603050405020304" pitchFamily="18" charset="0"/>
              </a:rPr>
              <a:t>Sheens which were documented during subsequent tests of NAPL mobility were not considered as indicators of NAPL mobility in the RI.</a:t>
            </a:r>
          </a:p>
          <a:p>
            <a:r>
              <a:rPr lang="en-US" sz="2000" kern="0" dirty="0">
                <a:latin typeface="+mj-lt"/>
                <a:cs typeface="Times New Roman" panose="02020603050405020304" pitchFamily="18" charset="0"/>
              </a:rPr>
              <a:t>No alternative tests were conducted to test the validity of this method in determining NAPL mobility.</a:t>
            </a:r>
          </a:p>
          <a:p>
            <a:pPr marL="0" indent="0" algn="ctr">
              <a:buNone/>
            </a:pPr>
            <a:r>
              <a:rPr lang="en-US" sz="2400" b="1" kern="0" dirty="0">
                <a:latin typeface="+mj-lt"/>
                <a:cs typeface="Times New Roman" panose="02020603050405020304" pitchFamily="18" charset="0"/>
              </a:rPr>
              <a:t>NAPL mobility assessment is highly uncertain. Alternative testing techniques are needed during EA Remedial Design.</a:t>
            </a:r>
          </a:p>
          <a:p>
            <a:pPr marL="0" indent="0">
              <a:buNone/>
            </a:pPr>
            <a:r>
              <a:rPr lang="en-US" sz="2000" kern="0" dirty="0">
                <a:latin typeface="+mj-lt"/>
              </a:rPr>
              <a:t> </a:t>
            </a:r>
          </a:p>
          <a:p>
            <a:pPr marL="0" indent="0">
              <a:buNone/>
            </a:pPr>
            <a:endParaRPr lang="en-US" sz="2000" b="1" kern="0" dirty="0">
              <a:latin typeface="+mj-lt"/>
            </a:endParaRPr>
          </a:p>
          <a:p>
            <a:endParaRPr lang="en-US" sz="2000" kern="0" dirty="0">
              <a:latin typeface="+mj-lt"/>
            </a:endParaRPr>
          </a:p>
          <a:p>
            <a:endParaRPr lang="en-US" sz="2000" kern="0" dirty="0">
              <a:latin typeface="+mj-lt"/>
            </a:endParaRPr>
          </a:p>
          <a:p>
            <a:pPr marL="228600" lvl="1" indent="0">
              <a:buFont typeface="Wingdings" pitchFamily="2" charset="2"/>
              <a:buNone/>
            </a:pPr>
            <a:endParaRPr lang="en-US" sz="2000" kern="0" dirty="0">
              <a:latin typeface="+mj-lt"/>
            </a:endParaRPr>
          </a:p>
          <a:p>
            <a:endParaRPr lang="en-US" sz="2000" kern="0" dirty="0">
              <a:latin typeface="+mj-lt"/>
            </a:endParaRPr>
          </a:p>
          <a:p>
            <a:pPr marL="0" indent="0">
              <a:buFont typeface="Wingdings" pitchFamily="2" charset="2"/>
              <a:buNone/>
            </a:pPr>
            <a:endParaRPr lang="en-US" sz="2000" kern="0" dirty="0">
              <a:latin typeface="+mj-lt"/>
            </a:endParaRPr>
          </a:p>
          <a:p>
            <a:endParaRPr lang="en-US" sz="2000" kern="0" dirty="0">
              <a:latin typeface="+mj-lt"/>
            </a:endParaRPr>
          </a:p>
          <a:p>
            <a:endParaRPr lang="en-US" sz="2000" kern="0" dirty="0">
              <a:latin typeface="+mj-lt"/>
            </a:endParaRPr>
          </a:p>
          <a:p>
            <a:pPr lvl="1"/>
            <a:endParaRPr lang="en-US" sz="2000" kern="0" dirty="0">
              <a:latin typeface="+mj-lt"/>
            </a:endParaRPr>
          </a:p>
          <a:p>
            <a:pPr marL="0" indent="0">
              <a:buFont typeface="Wingdings" pitchFamily="2" charset="2"/>
              <a:buNone/>
            </a:pPr>
            <a:endParaRPr lang="en-US" sz="2000" kern="0" dirty="0">
              <a:latin typeface="+mj-lt"/>
            </a:endParaRPr>
          </a:p>
          <a:p>
            <a:endParaRPr lang="en-US" sz="2000" kern="0" dirty="0">
              <a:latin typeface="+mj-lt"/>
            </a:endParaRPr>
          </a:p>
          <a:p>
            <a:endParaRPr lang="en-US" sz="2000" kern="0" dirty="0">
              <a:latin typeface="+mj-lt"/>
            </a:endParaRPr>
          </a:p>
        </p:txBody>
      </p:sp>
    </p:spTree>
    <p:extLst>
      <p:ext uri="{BB962C8B-B14F-4D97-AF65-F5344CB8AC3E}">
        <p14:creationId xmlns:p14="http://schemas.microsoft.com/office/powerpoint/2010/main" val="1480041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12</a:t>
            </a:fld>
            <a:endParaRPr lang="en-US"/>
          </a:p>
        </p:txBody>
      </p:sp>
      <p:sp>
        <p:nvSpPr>
          <p:cNvPr id="6" name="Title 5">
            <a:extLst>
              <a:ext uri="{FF2B5EF4-FFF2-40B4-BE49-F238E27FC236}">
                <a16:creationId xmlns:a16="http://schemas.microsoft.com/office/drawing/2014/main" id="{762F0429-54DC-EB5D-82BD-F61E5020EBA0}"/>
              </a:ext>
            </a:extLst>
          </p:cNvPr>
          <p:cNvSpPr>
            <a:spLocks noGrp="1"/>
          </p:cNvSpPr>
          <p:nvPr>
            <p:ph type="title"/>
          </p:nvPr>
        </p:nvSpPr>
        <p:spPr>
          <a:xfrm>
            <a:off x="0" y="3264196"/>
            <a:ext cx="9144000" cy="533400"/>
          </a:xfrm>
        </p:spPr>
        <p:txBody>
          <a:bodyPr/>
          <a:lstStyle/>
          <a:p>
            <a:r>
              <a:rPr lang="en-US" b="1" dirty="0">
                <a:solidFill>
                  <a:schemeClr val="tx1"/>
                </a:solidFill>
              </a:rPr>
              <a:t>Concern 2: Role of Anthropogenic Background</a:t>
            </a:r>
          </a:p>
        </p:txBody>
      </p:sp>
    </p:spTree>
    <p:extLst>
      <p:ext uri="{BB962C8B-B14F-4D97-AF65-F5344CB8AC3E}">
        <p14:creationId xmlns:p14="http://schemas.microsoft.com/office/powerpoint/2010/main" val="484713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E7876-426C-78E1-070F-B3BEB73E78AA}"/>
              </a:ext>
            </a:extLst>
          </p:cNvPr>
          <p:cNvSpPr>
            <a:spLocks noGrp="1"/>
          </p:cNvSpPr>
          <p:nvPr>
            <p:ph idx="14"/>
          </p:nvPr>
        </p:nvSpPr>
        <p:spPr>
          <a:xfrm>
            <a:off x="76200" y="592667"/>
            <a:ext cx="8991600" cy="6180666"/>
          </a:xfrm>
        </p:spPr>
        <p:txBody>
          <a:bodyPr/>
          <a:lstStyle/>
          <a:p>
            <a:pPr algn="l"/>
            <a:r>
              <a:rPr lang="en-US" sz="2000" dirty="0">
                <a:latin typeface="+mj-lt"/>
              </a:rPr>
              <a:t>USEPA guidance (USEPA 2002) states that “</a:t>
            </a:r>
            <a:r>
              <a:rPr lang="en-US" sz="2000" i="1" dirty="0">
                <a:latin typeface="+mj-lt"/>
              </a:rPr>
              <a:t>Background information is important to risk managers because the CERCLA program, generally, does not clean up to concentrations below natural or anthropogenic background levels.”</a:t>
            </a:r>
          </a:p>
          <a:p>
            <a:pPr algn="l"/>
            <a:endParaRPr lang="en-US" sz="2000" i="1" dirty="0">
              <a:latin typeface="+mj-lt"/>
            </a:endParaRPr>
          </a:p>
          <a:p>
            <a:pPr algn="l"/>
            <a:r>
              <a:rPr lang="en-US" sz="2000" dirty="0">
                <a:latin typeface="+mj-lt"/>
              </a:rPr>
              <a:t>USEPA has followed this guidance to set up cleanup levels for Superfund Sites in NY/NJ (Lower Passaic River, Gowanus, etc.).</a:t>
            </a:r>
          </a:p>
          <a:p>
            <a:pPr algn="l"/>
            <a:endParaRPr lang="en-US" sz="2000" dirty="0">
              <a:latin typeface="+mj-lt"/>
            </a:endParaRPr>
          </a:p>
          <a:p>
            <a:pPr algn="l"/>
            <a:r>
              <a:rPr lang="en-US" sz="2000" dirty="0">
                <a:latin typeface="+mj-lt"/>
              </a:rPr>
              <a:t>For Newtown Creek EA proposal:</a:t>
            </a:r>
          </a:p>
          <a:p>
            <a:pPr lvl="1"/>
            <a:r>
              <a:rPr lang="en-US" sz="2000" dirty="0">
                <a:latin typeface="+mj-lt"/>
              </a:rPr>
              <a:t>Clean up goals will be set at risk-based levels.</a:t>
            </a:r>
          </a:p>
          <a:p>
            <a:pPr lvl="1"/>
            <a:r>
              <a:rPr lang="en-US" sz="2000" dirty="0">
                <a:latin typeface="+mj-lt"/>
              </a:rPr>
              <a:t>Interim Performance Measures (IPM) based on Long Term Equilibrium (LTE) will be used to assess “long term performance”.</a:t>
            </a:r>
          </a:p>
          <a:p>
            <a:pPr lvl="1"/>
            <a:r>
              <a:rPr lang="en-US" sz="2000" dirty="0">
                <a:latin typeface="+mj-lt"/>
              </a:rPr>
              <a:t>Definition of “long-term” is unknown. 30 years? 5 years?</a:t>
            </a:r>
          </a:p>
          <a:p>
            <a:pPr lvl="1"/>
            <a:r>
              <a:rPr lang="en-US" sz="2000" dirty="0">
                <a:latin typeface="+mj-lt"/>
              </a:rPr>
              <a:t>This leaves the cleanup in an indeterminate state as the alternatives for EA will not meet the remedial goals</a:t>
            </a:r>
          </a:p>
          <a:p>
            <a:pPr marL="0" indent="0" algn="ctr">
              <a:buNone/>
            </a:pPr>
            <a:r>
              <a:rPr lang="en-US" sz="2000" dirty="0">
                <a:latin typeface="+mj-lt"/>
              </a:rPr>
              <a:t>.</a:t>
            </a:r>
          </a:p>
          <a:p>
            <a:pPr lvl="1"/>
            <a:endParaRPr lang="en-US" sz="2000" dirty="0">
              <a:latin typeface="+mj-lt"/>
            </a:endParaRPr>
          </a:p>
          <a:p>
            <a:pPr lvl="1"/>
            <a:endParaRPr lang="en-US" sz="2000" dirty="0">
              <a:latin typeface="+mj-lt"/>
            </a:endParaRPr>
          </a:p>
          <a:p>
            <a:pPr marL="228600" lvl="1" indent="0">
              <a:buNone/>
            </a:pPr>
            <a:r>
              <a:rPr lang="en-US" sz="2000" dirty="0">
                <a:latin typeface="+mj-lt"/>
              </a:rPr>
              <a:t>	</a:t>
            </a:r>
          </a:p>
          <a:p>
            <a:pPr marL="228600" lvl="1" indent="0">
              <a:buNone/>
            </a:pPr>
            <a:endParaRPr lang="en-US" sz="2000" dirty="0">
              <a:latin typeface="+mj-lt"/>
            </a:endParaRPr>
          </a:p>
          <a:p>
            <a:pPr algn="l"/>
            <a:endParaRPr lang="en-US" sz="2000" dirty="0">
              <a:latin typeface="+mj-lt"/>
            </a:endParaRPr>
          </a:p>
          <a:p>
            <a:pPr marL="0" indent="0" algn="l">
              <a:buNone/>
            </a:pPr>
            <a:endParaRPr lang="en-US" sz="2000" dirty="0">
              <a:latin typeface="+mj-lt"/>
            </a:endParaRPr>
          </a:p>
          <a:p>
            <a:pPr algn="l"/>
            <a:endParaRPr lang="en-US" sz="2000" dirty="0">
              <a:latin typeface="+mj-lt"/>
            </a:endParaRPr>
          </a:p>
          <a:p>
            <a:pPr algn="l"/>
            <a:endParaRPr lang="en-US" sz="2000" dirty="0">
              <a:latin typeface="+mj-lt"/>
            </a:endParaRPr>
          </a:p>
          <a:p>
            <a:pPr lvl="1"/>
            <a:endParaRPr lang="en-US" sz="2000" dirty="0">
              <a:latin typeface="+mj-lt"/>
            </a:endParaRPr>
          </a:p>
          <a:p>
            <a:pPr marL="0" indent="0">
              <a:buNone/>
            </a:pPr>
            <a:endParaRPr lang="en-US" sz="2000" dirty="0">
              <a:latin typeface="+mj-lt"/>
            </a:endParaRPr>
          </a:p>
          <a:p>
            <a:endParaRPr lang="en-US" sz="2000" dirty="0">
              <a:latin typeface="+mj-lt"/>
            </a:endParaRPr>
          </a:p>
          <a:p>
            <a:endParaRPr lang="en-US" sz="2000" dirty="0">
              <a:latin typeface="+mj-lt"/>
            </a:endParaRPr>
          </a:p>
        </p:txBody>
      </p:sp>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0"/>
            <a:ext cx="8340132" cy="533400"/>
          </a:xfrm>
        </p:spPr>
        <p:txBody>
          <a:bodyPr anchor="ctr" anchorCtr="0"/>
          <a:lstStyle/>
          <a:p>
            <a:r>
              <a:rPr lang="en-US" sz="2400" dirty="0"/>
              <a:t>Role of Background in Superfund Cleanups</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13</a:t>
            </a:fld>
            <a:endParaRPr lang="en-US"/>
          </a:p>
        </p:txBody>
      </p:sp>
    </p:spTree>
    <p:extLst>
      <p:ext uri="{BB962C8B-B14F-4D97-AF65-F5344CB8AC3E}">
        <p14:creationId xmlns:p14="http://schemas.microsoft.com/office/powerpoint/2010/main" val="1690968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91E9E1-4CF0-02AE-25E7-F8CE695F0027}"/>
              </a:ext>
            </a:extLst>
          </p:cNvPr>
          <p:cNvSpPr>
            <a:spLocks noGrp="1"/>
          </p:cNvSpPr>
          <p:nvPr>
            <p:ph type="title"/>
          </p:nvPr>
        </p:nvSpPr>
        <p:spPr>
          <a:xfrm>
            <a:off x="0" y="0"/>
            <a:ext cx="8340132" cy="533400"/>
          </a:xfrm>
        </p:spPr>
        <p:txBody>
          <a:bodyPr anchor="ctr" anchorCtr="0"/>
          <a:lstStyle/>
          <a:p>
            <a:r>
              <a:rPr lang="en-US" dirty="0"/>
              <a:t>Comparison of Background with Risk-Based PRGs</a:t>
            </a:r>
          </a:p>
        </p:txBody>
      </p:sp>
      <p:sp>
        <p:nvSpPr>
          <p:cNvPr id="5" name="Slide Number Placeholder 4">
            <a:extLst>
              <a:ext uri="{FF2B5EF4-FFF2-40B4-BE49-F238E27FC236}">
                <a16:creationId xmlns:a16="http://schemas.microsoft.com/office/drawing/2014/main" id="{757C2199-A8ED-3621-2634-B47B6E5BBEAB}"/>
              </a:ext>
            </a:extLst>
          </p:cNvPr>
          <p:cNvSpPr>
            <a:spLocks noGrp="1"/>
          </p:cNvSpPr>
          <p:nvPr>
            <p:ph type="sldNum" sz="quarter" idx="17"/>
          </p:nvPr>
        </p:nvSpPr>
        <p:spPr/>
        <p:txBody>
          <a:bodyPr/>
          <a:lstStyle/>
          <a:p>
            <a:pPr>
              <a:defRPr/>
            </a:pPr>
            <a:fld id="{A8236167-BB0C-4E8A-AA8A-D8B6385F0C2C}" type="slidenum">
              <a:rPr lang="en-US" smtClean="0"/>
              <a:pPr>
                <a:defRPr/>
              </a:pPr>
              <a:t>14</a:t>
            </a:fld>
            <a:endParaRPr lang="en-US"/>
          </a:p>
        </p:txBody>
      </p:sp>
      <p:grpSp>
        <p:nvGrpSpPr>
          <p:cNvPr id="6" name="Group 5">
            <a:extLst>
              <a:ext uri="{FF2B5EF4-FFF2-40B4-BE49-F238E27FC236}">
                <a16:creationId xmlns:a16="http://schemas.microsoft.com/office/drawing/2014/main" id="{9A2A0333-8D2C-074A-C5EE-25EADC28F1EB}"/>
              </a:ext>
            </a:extLst>
          </p:cNvPr>
          <p:cNvGrpSpPr/>
          <p:nvPr/>
        </p:nvGrpSpPr>
        <p:grpSpPr>
          <a:xfrm>
            <a:off x="3474720" y="1005840"/>
            <a:ext cx="5485494" cy="4114800"/>
            <a:chOff x="5437347" y="1857176"/>
            <a:chExt cx="6553768" cy="3670110"/>
          </a:xfrm>
        </p:grpSpPr>
        <p:pic>
          <p:nvPicPr>
            <p:cNvPr id="7" name="Picture 6">
              <a:extLst>
                <a:ext uri="{FF2B5EF4-FFF2-40B4-BE49-F238E27FC236}">
                  <a16:creationId xmlns:a16="http://schemas.microsoft.com/office/drawing/2014/main" id="{28C59CB9-4910-19E8-ED43-2DA90846F9DC}"/>
                </a:ext>
              </a:extLst>
            </p:cNvPr>
            <p:cNvPicPr>
              <a:picLocks noChangeAspect="1"/>
            </p:cNvPicPr>
            <p:nvPr/>
          </p:nvPicPr>
          <p:blipFill>
            <a:blip r:embed="rId3"/>
            <a:stretch>
              <a:fillRect/>
            </a:stretch>
          </p:blipFill>
          <p:spPr>
            <a:xfrm>
              <a:off x="5437347" y="1857176"/>
              <a:ext cx="6553768" cy="3670110"/>
            </a:xfrm>
            <a:prstGeom prst="rect">
              <a:avLst/>
            </a:prstGeom>
          </p:spPr>
        </p:pic>
        <p:sp>
          <p:nvSpPr>
            <p:cNvPr id="8" name="TextBox 7">
              <a:extLst>
                <a:ext uri="{FF2B5EF4-FFF2-40B4-BE49-F238E27FC236}">
                  <a16:creationId xmlns:a16="http://schemas.microsoft.com/office/drawing/2014/main" id="{28416A1D-2E5C-6AEF-A9D1-0713270CA725}"/>
                </a:ext>
              </a:extLst>
            </p:cNvPr>
            <p:cNvSpPr txBox="1"/>
            <p:nvPr/>
          </p:nvSpPr>
          <p:spPr>
            <a:xfrm>
              <a:off x="6181447" y="2479306"/>
              <a:ext cx="3009015" cy="277302"/>
            </a:xfrm>
            <a:prstGeom prst="rect">
              <a:avLst/>
            </a:prstGeom>
            <a:noFill/>
          </p:spPr>
          <p:txBody>
            <a:bodyPr wrap="square" rtlCol="0">
              <a:spAutoFit/>
            </a:bodyPr>
            <a:lstStyle/>
            <a:p>
              <a:r>
                <a:rPr lang="en-US" sz="1200" dirty="0">
                  <a:solidFill>
                    <a:srgbClr val="FF0000"/>
                  </a:solidFill>
                </a:rPr>
                <a:t>Risk-Based PRG - Ecological</a:t>
              </a:r>
            </a:p>
          </p:txBody>
        </p:sp>
      </p:grpSp>
      <p:sp>
        <p:nvSpPr>
          <p:cNvPr id="10" name="Content Placeholder 1">
            <a:extLst>
              <a:ext uri="{FF2B5EF4-FFF2-40B4-BE49-F238E27FC236}">
                <a16:creationId xmlns:a16="http://schemas.microsoft.com/office/drawing/2014/main" id="{BE5BC80B-6CED-78C7-3C76-86F3D72A6981}"/>
              </a:ext>
            </a:extLst>
          </p:cNvPr>
          <p:cNvSpPr>
            <a:spLocks noGrp="1"/>
          </p:cNvSpPr>
          <p:nvPr>
            <p:ph idx="14"/>
          </p:nvPr>
        </p:nvSpPr>
        <p:spPr>
          <a:xfrm>
            <a:off x="-84472" y="565300"/>
            <a:ext cx="3772090" cy="6122580"/>
          </a:xfrm>
        </p:spPr>
        <p:txBody>
          <a:bodyPr/>
          <a:lstStyle/>
          <a:p>
            <a:r>
              <a:rPr lang="en-US" sz="1800" dirty="0"/>
              <a:t>Background is an estimate of the steady-state concentrations in the Creek after the entire Site has been remediated.</a:t>
            </a:r>
          </a:p>
          <a:p>
            <a:pPr lvl="1"/>
            <a:r>
              <a:rPr lang="en-US" sz="1800" dirty="0"/>
              <a:t>Assumes ongoing sources continue at current levels.</a:t>
            </a:r>
          </a:p>
          <a:p>
            <a:pPr lvl="1"/>
            <a:r>
              <a:rPr lang="en-US" sz="1800" dirty="0"/>
              <a:t>Ongoing sources include;  East River, point sources, groundwater, shoreline erosion &amp; atmospheric deposition.</a:t>
            </a:r>
          </a:p>
          <a:p>
            <a:pPr lvl="1"/>
            <a:r>
              <a:rPr lang="en-US" sz="1800" b="1" u="sng" dirty="0"/>
              <a:t>NAPL seeping from upland properties is not included as an ongoing source</a:t>
            </a:r>
            <a:r>
              <a:rPr lang="en-US" sz="1800" dirty="0"/>
              <a:t>.</a:t>
            </a:r>
          </a:p>
          <a:p>
            <a:r>
              <a:rPr lang="en-US" sz="1800" dirty="0"/>
              <a:t>Background estimates </a:t>
            </a:r>
            <a:r>
              <a:rPr lang="en-US" sz="1800" b="1" dirty="0"/>
              <a:t>are at or less than </a:t>
            </a:r>
            <a:r>
              <a:rPr lang="en-US" sz="1800" dirty="0"/>
              <a:t>the risk-based PRGs for all COPCs except dioxin/furans.</a:t>
            </a:r>
          </a:p>
          <a:p>
            <a:pPr marL="0" indent="0">
              <a:buNone/>
            </a:pPr>
            <a:endParaRPr lang="en-US" sz="1800" dirty="0"/>
          </a:p>
          <a:p>
            <a:endParaRPr lang="en-US" sz="1800" dirty="0"/>
          </a:p>
        </p:txBody>
      </p:sp>
    </p:spTree>
    <p:extLst>
      <p:ext uri="{BB962C8B-B14F-4D97-AF65-F5344CB8AC3E}">
        <p14:creationId xmlns:p14="http://schemas.microsoft.com/office/powerpoint/2010/main" val="800195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91E9E1-4CF0-02AE-25E7-F8CE695F0027}"/>
              </a:ext>
            </a:extLst>
          </p:cNvPr>
          <p:cNvSpPr>
            <a:spLocks noGrp="1"/>
          </p:cNvSpPr>
          <p:nvPr>
            <p:ph type="title"/>
          </p:nvPr>
        </p:nvSpPr>
        <p:spPr>
          <a:xfrm>
            <a:off x="0" y="0"/>
            <a:ext cx="8340132" cy="533400"/>
          </a:xfrm>
        </p:spPr>
        <p:txBody>
          <a:bodyPr anchor="ctr" anchorCtr="0"/>
          <a:lstStyle/>
          <a:p>
            <a:r>
              <a:rPr lang="en-US" dirty="0"/>
              <a:t>Comparison of Background with Risk-Based PRGs</a:t>
            </a:r>
          </a:p>
        </p:txBody>
      </p:sp>
      <p:sp>
        <p:nvSpPr>
          <p:cNvPr id="5" name="Slide Number Placeholder 4">
            <a:extLst>
              <a:ext uri="{FF2B5EF4-FFF2-40B4-BE49-F238E27FC236}">
                <a16:creationId xmlns:a16="http://schemas.microsoft.com/office/drawing/2014/main" id="{757C2199-A8ED-3621-2634-B47B6E5BBEAB}"/>
              </a:ext>
            </a:extLst>
          </p:cNvPr>
          <p:cNvSpPr>
            <a:spLocks noGrp="1"/>
          </p:cNvSpPr>
          <p:nvPr>
            <p:ph type="sldNum" sz="quarter" idx="17"/>
          </p:nvPr>
        </p:nvSpPr>
        <p:spPr/>
        <p:txBody>
          <a:bodyPr/>
          <a:lstStyle/>
          <a:p>
            <a:pPr>
              <a:defRPr/>
            </a:pPr>
            <a:fld id="{A8236167-BB0C-4E8A-AA8A-D8B6385F0C2C}" type="slidenum">
              <a:rPr lang="en-US" smtClean="0"/>
              <a:pPr>
                <a:defRPr/>
              </a:pPr>
              <a:t>15</a:t>
            </a:fld>
            <a:endParaRPr lang="en-US"/>
          </a:p>
        </p:txBody>
      </p:sp>
      <p:grpSp>
        <p:nvGrpSpPr>
          <p:cNvPr id="9" name="Group 8">
            <a:extLst>
              <a:ext uri="{FF2B5EF4-FFF2-40B4-BE49-F238E27FC236}">
                <a16:creationId xmlns:a16="http://schemas.microsoft.com/office/drawing/2014/main" id="{1685118E-96DE-3EB3-2502-A127DD657FC3}"/>
              </a:ext>
            </a:extLst>
          </p:cNvPr>
          <p:cNvGrpSpPr/>
          <p:nvPr/>
        </p:nvGrpSpPr>
        <p:grpSpPr>
          <a:xfrm>
            <a:off x="3474720" y="1005840"/>
            <a:ext cx="5470186" cy="4114800"/>
            <a:chOff x="5100404" y="3016251"/>
            <a:chExt cx="6535478" cy="3682303"/>
          </a:xfrm>
        </p:grpSpPr>
        <p:pic>
          <p:nvPicPr>
            <p:cNvPr id="10" name="Picture 9">
              <a:extLst>
                <a:ext uri="{FF2B5EF4-FFF2-40B4-BE49-F238E27FC236}">
                  <a16:creationId xmlns:a16="http://schemas.microsoft.com/office/drawing/2014/main" id="{3839243E-FC44-F41D-BD02-E20D64227A2E}"/>
                </a:ext>
              </a:extLst>
            </p:cNvPr>
            <p:cNvPicPr>
              <a:picLocks noChangeAspect="1"/>
            </p:cNvPicPr>
            <p:nvPr/>
          </p:nvPicPr>
          <p:blipFill>
            <a:blip r:embed="rId2"/>
            <a:stretch>
              <a:fillRect/>
            </a:stretch>
          </p:blipFill>
          <p:spPr>
            <a:xfrm>
              <a:off x="5100404" y="3016251"/>
              <a:ext cx="6535478" cy="3682303"/>
            </a:xfrm>
            <a:prstGeom prst="rect">
              <a:avLst/>
            </a:prstGeom>
          </p:spPr>
        </p:pic>
        <p:sp>
          <p:nvSpPr>
            <p:cNvPr id="11" name="TextBox 10">
              <a:extLst>
                <a:ext uri="{FF2B5EF4-FFF2-40B4-BE49-F238E27FC236}">
                  <a16:creationId xmlns:a16="http://schemas.microsoft.com/office/drawing/2014/main" id="{28B9EC79-63DA-B544-2535-64BE0BF97B30}"/>
                </a:ext>
              </a:extLst>
            </p:cNvPr>
            <p:cNvSpPr txBox="1"/>
            <p:nvPr/>
          </p:nvSpPr>
          <p:spPr>
            <a:xfrm>
              <a:off x="5865495" y="3733516"/>
              <a:ext cx="3009015" cy="277302"/>
            </a:xfrm>
            <a:prstGeom prst="rect">
              <a:avLst/>
            </a:prstGeom>
            <a:noFill/>
          </p:spPr>
          <p:txBody>
            <a:bodyPr wrap="square" rtlCol="0">
              <a:spAutoFit/>
            </a:bodyPr>
            <a:lstStyle/>
            <a:p>
              <a:r>
                <a:rPr lang="en-US" sz="1200" dirty="0">
                  <a:solidFill>
                    <a:srgbClr val="FF0000"/>
                  </a:solidFill>
                </a:rPr>
                <a:t>Risk-Based PRG - Ecological</a:t>
              </a:r>
            </a:p>
          </p:txBody>
        </p:sp>
      </p:grpSp>
      <p:sp>
        <p:nvSpPr>
          <p:cNvPr id="17" name="Content Placeholder 1">
            <a:extLst>
              <a:ext uri="{FF2B5EF4-FFF2-40B4-BE49-F238E27FC236}">
                <a16:creationId xmlns:a16="http://schemas.microsoft.com/office/drawing/2014/main" id="{C0267CE1-0D5B-5DEB-D7A0-DE5A18CEDFD4}"/>
              </a:ext>
            </a:extLst>
          </p:cNvPr>
          <p:cNvSpPr>
            <a:spLocks noGrp="1"/>
          </p:cNvSpPr>
          <p:nvPr>
            <p:ph idx="14"/>
          </p:nvPr>
        </p:nvSpPr>
        <p:spPr>
          <a:xfrm>
            <a:off x="42528" y="565300"/>
            <a:ext cx="3772090" cy="6122580"/>
          </a:xfrm>
        </p:spPr>
        <p:txBody>
          <a:bodyPr/>
          <a:lstStyle/>
          <a:p>
            <a:r>
              <a:rPr lang="en-US" sz="1800" dirty="0"/>
              <a:t>Background is an estimate of the steady-state concentrations in the Creek after the entire Site has been remediated.</a:t>
            </a:r>
          </a:p>
          <a:p>
            <a:pPr lvl="1"/>
            <a:r>
              <a:rPr lang="en-US" sz="1800" dirty="0"/>
              <a:t>Assumes ongoing sources continue at current levels.</a:t>
            </a:r>
          </a:p>
          <a:p>
            <a:pPr lvl="1"/>
            <a:r>
              <a:rPr lang="en-US" sz="1800" dirty="0"/>
              <a:t>Ongoing sources include;  East River, point sources, groundwater, shoreline erosion &amp; atmospheric deposition.</a:t>
            </a:r>
          </a:p>
          <a:p>
            <a:pPr lvl="1"/>
            <a:r>
              <a:rPr lang="en-US" sz="1800" b="1" u="sng" dirty="0"/>
              <a:t>NAPL seeping from upland properties is not included as an ongoing source</a:t>
            </a:r>
            <a:r>
              <a:rPr lang="en-US" sz="1800" dirty="0"/>
              <a:t>.</a:t>
            </a:r>
          </a:p>
          <a:p>
            <a:r>
              <a:rPr lang="en-US" sz="1800" dirty="0"/>
              <a:t>Background estimates </a:t>
            </a:r>
            <a:r>
              <a:rPr lang="en-US" sz="1800" b="1" dirty="0"/>
              <a:t>are at or less than </a:t>
            </a:r>
            <a:r>
              <a:rPr lang="en-US" sz="1800" dirty="0"/>
              <a:t>the risk-based PRGs for all COPCs except dioxin/furans.</a:t>
            </a:r>
          </a:p>
          <a:p>
            <a:pPr marL="0" indent="0">
              <a:buNone/>
            </a:pPr>
            <a:endParaRPr lang="en-US" sz="1800" dirty="0"/>
          </a:p>
          <a:p>
            <a:endParaRPr lang="en-US" sz="1800" dirty="0"/>
          </a:p>
        </p:txBody>
      </p:sp>
    </p:spTree>
    <p:extLst>
      <p:ext uri="{BB962C8B-B14F-4D97-AF65-F5344CB8AC3E}">
        <p14:creationId xmlns:p14="http://schemas.microsoft.com/office/powerpoint/2010/main" val="199055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91E9E1-4CF0-02AE-25E7-F8CE695F0027}"/>
              </a:ext>
            </a:extLst>
          </p:cNvPr>
          <p:cNvSpPr>
            <a:spLocks noGrp="1"/>
          </p:cNvSpPr>
          <p:nvPr>
            <p:ph type="title"/>
          </p:nvPr>
        </p:nvSpPr>
        <p:spPr>
          <a:xfrm>
            <a:off x="0" y="0"/>
            <a:ext cx="8340132" cy="533400"/>
          </a:xfrm>
        </p:spPr>
        <p:txBody>
          <a:bodyPr anchor="ctr" anchorCtr="0"/>
          <a:lstStyle/>
          <a:p>
            <a:r>
              <a:rPr lang="en-US" dirty="0"/>
              <a:t>Comparison of Background with Risk-Based PRGs</a:t>
            </a:r>
          </a:p>
        </p:txBody>
      </p:sp>
      <p:sp>
        <p:nvSpPr>
          <p:cNvPr id="5" name="Slide Number Placeholder 4">
            <a:extLst>
              <a:ext uri="{FF2B5EF4-FFF2-40B4-BE49-F238E27FC236}">
                <a16:creationId xmlns:a16="http://schemas.microsoft.com/office/drawing/2014/main" id="{757C2199-A8ED-3621-2634-B47B6E5BBEAB}"/>
              </a:ext>
            </a:extLst>
          </p:cNvPr>
          <p:cNvSpPr>
            <a:spLocks noGrp="1"/>
          </p:cNvSpPr>
          <p:nvPr>
            <p:ph type="sldNum" sz="quarter" idx="17"/>
          </p:nvPr>
        </p:nvSpPr>
        <p:spPr/>
        <p:txBody>
          <a:bodyPr/>
          <a:lstStyle/>
          <a:p>
            <a:pPr>
              <a:defRPr/>
            </a:pPr>
            <a:fld id="{A8236167-BB0C-4E8A-AA8A-D8B6385F0C2C}" type="slidenum">
              <a:rPr lang="en-US" smtClean="0"/>
              <a:pPr>
                <a:defRPr/>
              </a:pPr>
              <a:t>16</a:t>
            </a:fld>
            <a:endParaRPr lang="en-US"/>
          </a:p>
        </p:txBody>
      </p:sp>
      <p:grpSp>
        <p:nvGrpSpPr>
          <p:cNvPr id="3" name="Group 2">
            <a:extLst>
              <a:ext uri="{FF2B5EF4-FFF2-40B4-BE49-F238E27FC236}">
                <a16:creationId xmlns:a16="http://schemas.microsoft.com/office/drawing/2014/main" id="{3A24C4CC-6047-2172-D0EA-D065E3FDFDE4}"/>
              </a:ext>
            </a:extLst>
          </p:cNvPr>
          <p:cNvGrpSpPr/>
          <p:nvPr/>
        </p:nvGrpSpPr>
        <p:grpSpPr>
          <a:xfrm>
            <a:off x="3474720" y="1005840"/>
            <a:ext cx="5475288" cy="4114800"/>
            <a:chOff x="5186564" y="3666996"/>
            <a:chExt cx="6541575" cy="3700593"/>
          </a:xfrm>
        </p:grpSpPr>
        <p:pic>
          <p:nvPicPr>
            <p:cNvPr id="22" name="Picture 21">
              <a:extLst>
                <a:ext uri="{FF2B5EF4-FFF2-40B4-BE49-F238E27FC236}">
                  <a16:creationId xmlns:a16="http://schemas.microsoft.com/office/drawing/2014/main" id="{90C25658-51BA-5815-B48F-35185AE8626B}"/>
                </a:ext>
              </a:extLst>
            </p:cNvPr>
            <p:cNvPicPr>
              <a:picLocks noChangeAspect="1"/>
            </p:cNvPicPr>
            <p:nvPr/>
          </p:nvPicPr>
          <p:blipFill>
            <a:blip r:embed="rId2"/>
            <a:stretch>
              <a:fillRect/>
            </a:stretch>
          </p:blipFill>
          <p:spPr>
            <a:xfrm>
              <a:off x="5186564" y="3666996"/>
              <a:ext cx="6541575" cy="3700593"/>
            </a:xfrm>
            <a:prstGeom prst="rect">
              <a:avLst/>
            </a:prstGeom>
          </p:spPr>
        </p:pic>
        <p:sp>
          <p:nvSpPr>
            <p:cNvPr id="23" name="TextBox 22">
              <a:extLst>
                <a:ext uri="{FF2B5EF4-FFF2-40B4-BE49-F238E27FC236}">
                  <a16:creationId xmlns:a16="http://schemas.microsoft.com/office/drawing/2014/main" id="{4A77C04A-B7B0-D9CA-818C-38DD9532BAF1}"/>
                </a:ext>
              </a:extLst>
            </p:cNvPr>
            <p:cNvSpPr txBox="1"/>
            <p:nvPr/>
          </p:nvSpPr>
          <p:spPr>
            <a:xfrm>
              <a:off x="5984841" y="4179080"/>
              <a:ext cx="3009013" cy="277302"/>
            </a:xfrm>
            <a:prstGeom prst="rect">
              <a:avLst/>
            </a:prstGeom>
            <a:noFill/>
          </p:spPr>
          <p:txBody>
            <a:bodyPr wrap="square" rtlCol="0">
              <a:spAutoFit/>
            </a:bodyPr>
            <a:lstStyle/>
            <a:p>
              <a:r>
                <a:rPr lang="en-US" sz="1200" dirty="0">
                  <a:solidFill>
                    <a:srgbClr val="FF0000"/>
                  </a:solidFill>
                </a:rPr>
                <a:t>Risk Based PRG - Ecological</a:t>
              </a:r>
            </a:p>
          </p:txBody>
        </p:sp>
      </p:grpSp>
      <p:sp>
        <p:nvSpPr>
          <p:cNvPr id="15" name="Content Placeholder 1">
            <a:extLst>
              <a:ext uri="{FF2B5EF4-FFF2-40B4-BE49-F238E27FC236}">
                <a16:creationId xmlns:a16="http://schemas.microsoft.com/office/drawing/2014/main" id="{DB6FD415-4A17-63AC-A359-D11F6D120E8C}"/>
              </a:ext>
            </a:extLst>
          </p:cNvPr>
          <p:cNvSpPr>
            <a:spLocks noGrp="1"/>
          </p:cNvSpPr>
          <p:nvPr>
            <p:ph idx="14"/>
          </p:nvPr>
        </p:nvSpPr>
        <p:spPr>
          <a:xfrm>
            <a:off x="42528" y="565300"/>
            <a:ext cx="3772090" cy="6122580"/>
          </a:xfrm>
        </p:spPr>
        <p:txBody>
          <a:bodyPr/>
          <a:lstStyle/>
          <a:p>
            <a:r>
              <a:rPr lang="en-US" sz="1800" dirty="0"/>
              <a:t>Background is an estimate of the steady-state concentrations in the Creek after the entire Site has been remediated.</a:t>
            </a:r>
          </a:p>
          <a:p>
            <a:pPr lvl="1"/>
            <a:r>
              <a:rPr lang="en-US" sz="1800" dirty="0"/>
              <a:t>Assumes ongoing sources continue at current levels.</a:t>
            </a:r>
          </a:p>
          <a:p>
            <a:pPr lvl="1"/>
            <a:r>
              <a:rPr lang="en-US" sz="1800" dirty="0"/>
              <a:t>Ongoing sources include;  East River, point sources, groundwater, shoreline erosion &amp; atmospheric deposition.</a:t>
            </a:r>
          </a:p>
          <a:p>
            <a:pPr lvl="1"/>
            <a:r>
              <a:rPr lang="en-US" sz="1800" b="1" u="sng" dirty="0"/>
              <a:t>NAPL seeping from upland properties is not included as an ongoing source</a:t>
            </a:r>
            <a:r>
              <a:rPr lang="en-US" sz="1800" dirty="0"/>
              <a:t>.</a:t>
            </a:r>
          </a:p>
          <a:p>
            <a:r>
              <a:rPr lang="en-US" sz="1800" dirty="0"/>
              <a:t>Background estimates </a:t>
            </a:r>
            <a:r>
              <a:rPr lang="en-US" sz="1800" b="1" dirty="0"/>
              <a:t>are at or less than </a:t>
            </a:r>
            <a:r>
              <a:rPr lang="en-US" sz="1800" dirty="0"/>
              <a:t>the risk-based PRGs for all COPCs except dioxin/furans.</a:t>
            </a:r>
          </a:p>
          <a:p>
            <a:pPr marL="0" indent="0">
              <a:buNone/>
            </a:pPr>
            <a:endParaRPr lang="en-US" sz="1800" dirty="0"/>
          </a:p>
          <a:p>
            <a:endParaRPr lang="en-US" sz="1800" dirty="0"/>
          </a:p>
        </p:txBody>
      </p:sp>
    </p:spTree>
    <p:extLst>
      <p:ext uri="{BB962C8B-B14F-4D97-AF65-F5344CB8AC3E}">
        <p14:creationId xmlns:p14="http://schemas.microsoft.com/office/powerpoint/2010/main" val="855755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91E9E1-4CF0-02AE-25E7-F8CE695F0027}"/>
              </a:ext>
            </a:extLst>
          </p:cNvPr>
          <p:cNvSpPr>
            <a:spLocks noGrp="1"/>
          </p:cNvSpPr>
          <p:nvPr>
            <p:ph type="title"/>
          </p:nvPr>
        </p:nvSpPr>
        <p:spPr>
          <a:xfrm>
            <a:off x="0" y="0"/>
            <a:ext cx="8340132" cy="533400"/>
          </a:xfrm>
        </p:spPr>
        <p:txBody>
          <a:bodyPr anchor="ctr" anchorCtr="0"/>
          <a:lstStyle/>
          <a:p>
            <a:r>
              <a:rPr lang="en-US" dirty="0"/>
              <a:t>Comparison of Background with Risk-Based PRGs</a:t>
            </a:r>
          </a:p>
        </p:txBody>
      </p:sp>
      <p:sp>
        <p:nvSpPr>
          <p:cNvPr id="5" name="Slide Number Placeholder 4">
            <a:extLst>
              <a:ext uri="{FF2B5EF4-FFF2-40B4-BE49-F238E27FC236}">
                <a16:creationId xmlns:a16="http://schemas.microsoft.com/office/drawing/2014/main" id="{757C2199-A8ED-3621-2634-B47B6E5BBEAB}"/>
              </a:ext>
            </a:extLst>
          </p:cNvPr>
          <p:cNvSpPr>
            <a:spLocks noGrp="1"/>
          </p:cNvSpPr>
          <p:nvPr>
            <p:ph type="sldNum" sz="quarter" idx="17"/>
          </p:nvPr>
        </p:nvSpPr>
        <p:spPr/>
        <p:txBody>
          <a:bodyPr/>
          <a:lstStyle/>
          <a:p>
            <a:pPr>
              <a:defRPr/>
            </a:pPr>
            <a:fld id="{A8236167-BB0C-4E8A-AA8A-D8B6385F0C2C}" type="slidenum">
              <a:rPr lang="en-US" smtClean="0"/>
              <a:pPr>
                <a:defRPr/>
              </a:pPr>
              <a:t>17</a:t>
            </a:fld>
            <a:endParaRPr lang="en-US"/>
          </a:p>
        </p:txBody>
      </p:sp>
      <p:grpSp>
        <p:nvGrpSpPr>
          <p:cNvPr id="15" name="Group 14">
            <a:extLst>
              <a:ext uri="{FF2B5EF4-FFF2-40B4-BE49-F238E27FC236}">
                <a16:creationId xmlns:a16="http://schemas.microsoft.com/office/drawing/2014/main" id="{39D5C176-8654-6154-6B70-B2172E78A315}"/>
              </a:ext>
            </a:extLst>
          </p:cNvPr>
          <p:cNvGrpSpPr/>
          <p:nvPr/>
        </p:nvGrpSpPr>
        <p:grpSpPr>
          <a:xfrm>
            <a:off x="3474720" y="1005840"/>
            <a:ext cx="5475288" cy="4114800"/>
            <a:chOff x="5449540" y="1893755"/>
            <a:chExt cx="6541575" cy="3596952"/>
          </a:xfrm>
        </p:grpSpPr>
        <p:pic>
          <p:nvPicPr>
            <p:cNvPr id="16" name="Picture 15">
              <a:extLst>
                <a:ext uri="{FF2B5EF4-FFF2-40B4-BE49-F238E27FC236}">
                  <a16:creationId xmlns:a16="http://schemas.microsoft.com/office/drawing/2014/main" id="{BE1A9F6A-8ADB-771F-30BC-FD04F49FD0B6}"/>
                </a:ext>
              </a:extLst>
            </p:cNvPr>
            <p:cNvPicPr>
              <a:picLocks noChangeAspect="1"/>
            </p:cNvPicPr>
            <p:nvPr/>
          </p:nvPicPr>
          <p:blipFill>
            <a:blip r:embed="rId3"/>
            <a:stretch>
              <a:fillRect/>
            </a:stretch>
          </p:blipFill>
          <p:spPr>
            <a:xfrm>
              <a:off x="5449540" y="1893755"/>
              <a:ext cx="6541575" cy="3596952"/>
            </a:xfrm>
            <a:prstGeom prst="rect">
              <a:avLst/>
            </a:prstGeom>
          </p:spPr>
        </p:pic>
        <p:sp>
          <p:nvSpPr>
            <p:cNvPr id="17" name="TextBox 16">
              <a:extLst>
                <a:ext uri="{FF2B5EF4-FFF2-40B4-BE49-F238E27FC236}">
                  <a16:creationId xmlns:a16="http://schemas.microsoft.com/office/drawing/2014/main" id="{F7A6D23A-7761-2D6D-DB67-AFFE95493918}"/>
                </a:ext>
              </a:extLst>
            </p:cNvPr>
            <p:cNvSpPr txBox="1"/>
            <p:nvPr/>
          </p:nvSpPr>
          <p:spPr>
            <a:xfrm>
              <a:off x="6220728" y="3492478"/>
              <a:ext cx="3009013" cy="376660"/>
            </a:xfrm>
            <a:prstGeom prst="rect">
              <a:avLst/>
            </a:prstGeom>
            <a:noFill/>
          </p:spPr>
          <p:txBody>
            <a:bodyPr wrap="square" rtlCol="0">
              <a:spAutoFit/>
            </a:bodyPr>
            <a:lstStyle/>
            <a:p>
              <a:r>
                <a:rPr lang="en-US" sz="1100" dirty="0">
                  <a:solidFill>
                    <a:srgbClr val="FF0000"/>
                  </a:solidFill>
                </a:rPr>
                <a:t>Risk-Based PRG </a:t>
              </a:r>
            </a:p>
            <a:p>
              <a:r>
                <a:rPr lang="en-US" sz="1100" dirty="0">
                  <a:solidFill>
                    <a:srgbClr val="FF0000"/>
                  </a:solidFill>
                </a:rPr>
                <a:t>- Human Health</a:t>
              </a:r>
            </a:p>
          </p:txBody>
        </p:sp>
      </p:grpSp>
      <p:sp>
        <p:nvSpPr>
          <p:cNvPr id="7" name="Content Placeholder 1">
            <a:extLst>
              <a:ext uri="{FF2B5EF4-FFF2-40B4-BE49-F238E27FC236}">
                <a16:creationId xmlns:a16="http://schemas.microsoft.com/office/drawing/2014/main" id="{9EA4CFBB-E923-EF12-404F-E04819AFD498}"/>
              </a:ext>
            </a:extLst>
          </p:cNvPr>
          <p:cNvSpPr>
            <a:spLocks noGrp="1"/>
          </p:cNvSpPr>
          <p:nvPr>
            <p:ph idx="14"/>
          </p:nvPr>
        </p:nvSpPr>
        <p:spPr>
          <a:xfrm>
            <a:off x="42528" y="565300"/>
            <a:ext cx="3772090" cy="6122580"/>
          </a:xfrm>
        </p:spPr>
        <p:txBody>
          <a:bodyPr/>
          <a:lstStyle/>
          <a:p>
            <a:r>
              <a:rPr lang="en-US" sz="1800" dirty="0"/>
              <a:t>Background is an estimate of the steady-state concentrations in the Creek after the entire Site has been remediated.</a:t>
            </a:r>
          </a:p>
          <a:p>
            <a:pPr lvl="1"/>
            <a:r>
              <a:rPr lang="en-US" sz="1800" dirty="0"/>
              <a:t>Assumes ongoing sources continue at current levels.</a:t>
            </a:r>
          </a:p>
          <a:p>
            <a:pPr lvl="1"/>
            <a:r>
              <a:rPr lang="en-US" sz="1800" dirty="0"/>
              <a:t>Ongoing sources include;  East River, point sources, groundwater, shoreline erosion &amp; atmospheric deposition.</a:t>
            </a:r>
          </a:p>
          <a:p>
            <a:pPr lvl="1"/>
            <a:r>
              <a:rPr lang="en-US" sz="1800" b="1" u="sng" dirty="0"/>
              <a:t>NAPL seeping from upland properties is not included as an ongoing source</a:t>
            </a:r>
            <a:r>
              <a:rPr lang="en-US" sz="1800" dirty="0"/>
              <a:t>.</a:t>
            </a:r>
          </a:p>
          <a:p>
            <a:r>
              <a:rPr lang="en-US" sz="1800" dirty="0"/>
              <a:t>Background estimates </a:t>
            </a:r>
            <a:r>
              <a:rPr lang="en-US" sz="1800" b="1" dirty="0"/>
              <a:t>are at or less than </a:t>
            </a:r>
            <a:r>
              <a:rPr lang="en-US" sz="1800" dirty="0"/>
              <a:t>the risk-based PRGs for all COPCs except dioxin/furans.</a:t>
            </a:r>
          </a:p>
          <a:p>
            <a:pPr marL="0" indent="0">
              <a:buNone/>
            </a:pPr>
            <a:endParaRPr lang="en-US" sz="1800" dirty="0"/>
          </a:p>
          <a:p>
            <a:pPr marL="0" indent="0">
              <a:buNone/>
            </a:pPr>
            <a:endParaRPr lang="en-US" sz="1800" dirty="0"/>
          </a:p>
          <a:p>
            <a:endParaRPr lang="en-US" sz="1800" dirty="0"/>
          </a:p>
        </p:txBody>
      </p:sp>
    </p:spTree>
    <p:extLst>
      <p:ext uri="{BB962C8B-B14F-4D97-AF65-F5344CB8AC3E}">
        <p14:creationId xmlns:p14="http://schemas.microsoft.com/office/powerpoint/2010/main" val="2131446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23349DB-33A9-CDDB-60FA-DDE3C1844754}"/>
              </a:ext>
            </a:extLst>
          </p:cNvPr>
          <p:cNvGrpSpPr/>
          <p:nvPr/>
        </p:nvGrpSpPr>
        <p:grpSpPr>
          <a:xfrm>
            <a:off x="3474720" y="1005840"/>
            <a:ext cx="5470186" cy="4114800"/>
            <a:chOff x="5656522" y="3651572"/>
            <a:chExt cx="6535478" cy="3596952"/>
          </a:xfrm>
        </p:grpSpPr>
        <p:pic>
          <p:nvPicPr>
            <p:cNvPr id="19" name="Picture 18">
              <a:extLst>
                <a:ext uri="{FF2B5EF4-FFF2-40B4-BE49-F238E27FC236}">
                  <a16:creationId xmlns:a16="http://schemas.microsoft.com/office/drawing/2014/main" id="{5FD7662D-94A6-5D72-B4F9-00A6BC24DD50}"/>
                </a:ext>
              </a:extLst>
            </p:cNvPr>
            <p:cNvPicPr>
              <a:picLocks noChangeAspect="1"/>
            </p:cNvPicPr>
            <p:nvPr/>
          </p:nvPicPr>
          <p:blipFill>
            <a:blip r:embed="rId2"/>
            <a:stretch>
              <a:fillRect/>
            </a:stretch>
          </p:blipFill>
          <p:spPr>
            <a:xfrm>
              <a:off x="5656522" y="3651572"/>
              <a:ext cx="6535478" cy="3596952"/>
            </a:xfrm>
            <a:prstGeom prst="rect">
              <a:avLst/>
            </a:prstGeom>
          </p:spPr>
        </p:pic>
        <p:sp>
          <p:nvSpPr>
            <p:cNvPr id="20" name="TextBox 19">
              <a:extLst>
                <a:ext uri="{FF2B5EF4-FFF2-40B4-BE49-F238E27FC236}">
                  <a16:creationId xmlns:a16="http://schemas.microsoft.com/office/drawing/2014/main" id="{7A98126B-918C-A488-2999-102C309F7E3A}"/>
                </a:ext>
              </a:extLst>
            </p:cNvPr>
            <p:cNvSpPr txBox="1"/>
            <p:nvPr/>
          </p:nvSpPr>
          <p:spPr>
            <a:xfrm>
              <a:off x="6287740" y="6150028"/>
              <a:ext cx="3009015" cy="349756"/>
            </a:xfrm>
            <a:prstGeom prst="rect">
              <a:avLst/>
            </a:prstGeom>
            <a:noFill/>
          </p:spPr>
          <p:txBody>
            <a:bodyPr wrap="square" rtlCol="0">
              <a:spAutoFit/>
            </a:bodyPr>
            <a:lstStyle/>
            <a:p>
              <a:r>
                <a:rPr lang="en-US" sz="1000" dirty="0">
                  <a:solidFill>
                    <a:srgbClr val="FF0000"/>
                  </a:solidFill>
                </a:rPr>
                <a:t>Risk-Based PRG </a:t>
              </a:r>
            </a:p>
            <a:p>
              <a:r>
                <a:rPr lang="en-US" sz="1000" dirty="0">
                  <a:solidFill>
                    <a:srgbClr val="FF0000"/>
                  </a:solidFill>
                </a:rPr>
                <a:t>- Human Health</a:t>
              </a:r>
            </a:p>
          </p:txBody>
        </p:sp>
      </p:grpSp>
      <p:sp>
        <p:nvSpPr>
          <p:cNvPr id="4" name="Title 3">
            <a:extLst>
              <a:ext uri="{FF2B5EF4-FFF2-40B4-BE49-F238E27FC236}">
                <a16:creationId xmlns:a16="http://schemas.microsoft.com/office/drawing/2014/main" id="{6191E9E1-4CF0-02AE-25E7-F8CE695F0027}"/>
              </a:ext>
            </a:extLst>
          </p:cNvPr>
          <p:cNvSpPr>
            <a:spLocks noGrp="1"/>
          </p:cNvSpPr>
          <p:nvPr>
            <p:ph type="title"/>
          </p:nvPr>
        </p:nvSpPr>
        <p:spPr>
          <a:xfrm>
            <a:off x="0" y="0"/>
            <a:ext cx="8340132" cy="533400"/>
          </a:xfrm>
        </p:spPr>
        <p:txBody>
          <a:bodyPr anchor="ctr" anchorCtr="0"/>
          <a:lstStyle/>
          <a:p>
            <a:r>
              <a:rPr lang="en-US" dirty="0"/>
              <a:t>Comparison of Background with Risk-Based PRGs</a:t>
            </a:r>
          </a:p>
        </p:txBody>
      </p:sp>
      <p:sp>
        <p:nvSpPr>
          <p:cNvPr id="5" name="Slide Number Placeholder 4">
            <a:extLst>
              <a:ext uri="{FF2B5EF4-FFF2-40B4-BE49-F238E27FC236}">
                <a16:creationId xmlns:a16="http://schemas.microsoft.com/office/drawing/2014/main" id="{757C2199-A8ED-3621-2634-B47B6E5BBEAB}"/>
              </a:ext>
            </a:extLst>
          </p:cNvPr>
          <p:cNvSpPr>
            <a:spLocks noGrp="1"/>
          </p:cNvSpPr>
          <p:nvPr>
            <p:ph type="sldNum" sz="quarter" idx="17"/>
          </p:nvPr>
        </p:nvSpPr>
        <p:spPr/>
        <p:txBody>
          <a:bodyPr/>
          <a:lstStyle/>
          <a:p>
            <a:pPr>
              <a:defRPr/>
            </a:pPr>
            <a:fld id="{A8236167-BB0C-4E8A-AA8A-D8B6385F0C2C}" type="slidenum">
              <a:rPr lang="en-US" smtClean="0"/>
              <a:pPr>
                <a:defRPr/>
              </a:pPr>
              <a:t>18</a:t>
            </a:fld>
            <a:endParaRPr lang="en-US"/>
          </a:p>
        </p:txBody>
      </p:sp>
      <p:sp>
        <p:nvSpPr>
          <p:cNvPr id="8" name="Content Placeholder 1">
            <a:extLst>
              <a:ext uri="{FF2B5EF4-FFF2-40B4-BE49-F238E27FC236}">
                <a16:creationId xmlns:a16="http://schemas.microsoft.com/office/drawing/2014/main" id="{2741FE53-3F31-CFD7-972C-198056EFD525}"/>
              </a:ext>
            </a:extLst>
          </p:cNvPr>
          <p:cNvSpPr txBox="1">
            <a:spLocks/>
          </p:cNvSpPr>
          <p:nvPr/>
        </p:nvSpPr>
        <p:spPr>
          <a:xfrm>
            <a:off x="3747018" y="5238979"/>
            <a:ext cx="5265489" cy="299809"/>
          </a:xfrm>
          <a:prstGeom prst="rect">
            <a:avLst/>
          </a:prstGeom>
        </p:spPr>
        <p:txBody>
          <a:bodyPr/>
          <a:lstStyle>
            <a:lvl1pPr marL="228600" indent="-228600" algn="l" rtl="0" eaLnBrk="1" fontAlgn="base" hangingPunct="1">
              <a:spcBef>
                <a:spcPts val="1200"/>
              </a:spcBef>
              <a:spcAft>
                <a:spcPct val="0"/>
              </a:spcAft>
              <a:buFont typeface="Wingdings" pitchFamily="2" charset="2"/>
              <a:buChar char="v"/>
              <a:defRPr sz="1600">
                <a:solidFill>
                  <a:schemeClr val="tx1"/>
                </a:solidFill>
                <a:latin typeface="+mn-lt"/>
                <a:ea typeface="+mn-ea"/>
                <a:cs typeface="+mn-cs"/>
              </a:defRPr>
            </a:lvl1pPr>
            <a:lvl2pPr marL="457200" indent="-228600" algn="l" rtl="0" eaLnBrk="1" fontAlgn="base" hangingPunct="1">
              <a:spcBef>
                <a:spcPts val="1200"/>
              </a:spcBef>
              <a:spcAft>
                <a:spcPct val="0"/>
              </a:spcAft>
              <a:buFont typeface="Wingdings" pitchFamily="2" charset="2"/>
              <a:buChar char="Ø"/>
              <a:defRPr sz="1600">
                <a:solidFill>
                  <a:schemeClr val="tx1"/>
                </a:solidFill>
                <a:latin typeface="+mn-lt"/>
                <a:cs typeface="+mn-cs"/>
              </a:defRPr>
            </a:lvl2pPr>
            <a:lvl3pPr marL="685800" indent="-228600" algn="l" rtl="0" eaLnBrk="1" fontAlgn="base" hangingPunct="1">
              <a:spcBef>
                <a:spcPts val="1200"/>
              </a:spcBef>
              <a:spcAft>
                <a:spcPct val="0"/>
              </a:spcAft>
              <a:buFont typeface="Wingdings" pitchFamily="2" charset="2"/>
              <a:buChar char="§"/>
              <a:defRPr sz="1600">
                <a:solidFill>
                  <a:schemeClr val="tx1"/>
                </a:solidFill>
                <a:latin typeface="+mn-lt"/>
                <a:cs typeface="+mn-cs"/>
              </a:defRPr>
            </a:lvl3pPr>
            <a:lvl4pPr marL="9144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4pPr>
            <a:lvl5pPr marL="11430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None/>
            </a:pPr>
            <a:r>
              <a:rPr lang="en-US" sz="1200" kern="0" dirty="0"/>
              <a:t>IPM/IEM cannot be estimated accurately for C19-C36 due to data gaps associated with most sources used to develop this analysis</a:t>
            </a:r>
          </a:p>
        </p:txBody>
      </p:sp>
      <p:sp>
        <p:nvSpPr>
          <p:cNvPr id="11" name="Content Placeholder 1">
            <a:extLst>
              <a:ext uri="{FF2B5EF4-FFF2-40B4-BE49-F238E27FC236}">
                <a16:creationId xmlns:a16="http://schemas.microsoft.com/office/drawing/2014/main" id="{1EC9CE48-C730-1E63-8C79-018810E29260}"/>
              </a:ext>
            </a:extLst>
          </p:cNvPr>
          <p:cNvSpPr>
            <a:spLocks noGrp="1"/>
          </p:cNvSpPr>
          <p:nvPr>
            <p:ph idx="14"/>
          </p:nvPr>
        </p:nvSpPr>
        <p:spPr>
          <a:xfrm>
            <a:off x="42528" y="565300"/>
            <a:ext cx="3772090" cy="6122580"/>
          </a:xfrm>
        </p:spPr>
        <p:txBody>
          <a:bodyPr/>
          <a:lstStyle/>
          <a:p>
            <a:r>
              <a:rPr lang="en-US" sz="1800" dirty="0"/>
              <a:t>Background is an estimate of the steady-state concentrations in the Creek after the entire Site has been remediated.</a:t>
            </a:r>
          </a:p>
          <a:p>
            <a:pPr lvl="1"/>
            <a:r>
              <a:rPr lang="en-US" sz="1800" dirty="0"/>
              <a:t>Assumes ongoing sources continue at current levels.</a:t>
            </a:r>
          </a:p>
          <a:p>
            <a:pPr lvl="1"/>
            <a:r>
              <a:rPr lang="en-US" sz="1800" dirty="0"/>
              <a:t>Ongoing sources include;  East River, point sources, groundwater, shoreline erosion &amp; atmospheric deposition.</a:t>
            </a:r>
          </a:p>
          <a:p>
            <a:pPr lvl="1"/>
            <a:r>
              <a:rPr lang="en-US" sz="1800" b="1" u="sng" dirty="0"/>
              <a:t>NAPL seeping from upland properties is not included as an ongoing source</a:t>
            </a:r>
            <a:r>
              <a:rPr lang="en-US" sz="1800" dirty="0"/>
              <a:t>.</a:t>
            </a:r>
          </a:p>
          <a:p>
            <a:r>
              <a:rPr lang="en-US" sz="1800" dirty="0"/>
              <a:t>Background estimates </a:t>
            </a:r>
            <a:r>
              <a:rPr lang="en-US" sz="1800" b="1" dirty="0"/>
              <a:t>are at or less than </a:t>
            </a:r>
            <a:r>
              <a:rPr lang="en-US" sz="1800" dirty="0"/>
              <a:t>the risk-based PRGs for all COPCs except dioxin/furans.</a:t>
            </a:r>
          </a:p>
          <a:p>
            <a:pPr marL="0" indent="0">
              <a:buNone/>
            </a:pPr>
            <a:endParaRPr lang="en-US" sz="1800" dirty="0"/>
          </a:p>
          <a:p>
            <a:pPr marL="0" indent="0">
              <a:buNone/>
            </a:pPr>
            <a:endParaRPr lang="en-US" sz="1800" dirty="0"/>
          </a:p>
          <a:p>
            <a:endParaRPr lang="en-US" sz="1800" dirty="0"/>
          </a:p>
        </p:txBody>
      </p:sp>
    </p:spTree>
    <p:extLst>
      <p:ext uri="{BB962C8B-B14F-4D97-AF65-F5344CB8AC3E}">
        <p14:creationId xmlns:p14="http://schemas.microsoft.com/office/powerpoint/2010/main" val="3436682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19</a:t>
            </a:fld>
            <a:endParaRPr lang="en-US"/>
          </a:p>
        </p:txBody>
      </p:sp>
      <p:sp>
        <p:nvSpPr>
          <p:cNvPr id="6" name="Title 5">
            <a:extLst>
              <a:ext uri="{FF2B5EF4-FFF2-40B4-BE49-F238E27FC236}">
                <a16:creationId xmlns:a16="http://schemas.microsoft.com/office/drawing/2014/main" id="{762F0429-54DC-EB5D-82BD-F61E5020EBA0}"/>
              </a:ext>
            </a:extLst>
          </p:cNvPr>
          <p:cNvSpPr>
            <a:spLocks noGrp="1"/>
          </p:cNvSpPr>
          <p:nvPr>
            <p:ph type="title"/>
          </p:nvPr>
        </p:nvSpPr>
        <p:spPr>
          <a:xfrm>
            <a:off x="-176" y="3264196"/>
            <a:ext cx="9140150" cy="533400"/>
          </a:xfrm>
        </p:spPr>
        <p:txBody>
          <a:bodyPr/>
          <a:lstStyle/>
          <a:p>
            <a:r>
              <a:rPr lang="en-US" b="1" dirty="0">
                <a:solidFill>
                  <a:schemeClr val="tx1"/>
                </a:solidFill>
              </a:rPr>
              <a:t>Concern 3: Comprehensive </a:t>
            </a:r>
            <a:r>
              <a:rPr lang="en-US" sz="2800" b="1" dirty="0">
                <a:solidFill>
                  <a:schemeClr val="tx1"/>
                </a:solidFill>
              </a:rPr>
              <a:t>Source Control RAOs</a:t>
            </a:r>
            <a:endParaRPr lang="en-US" b="1" dirty="0">
              <a:solidFill>
                <a:schemeClr val="tx1"/>
              </a:solidFill>
            </a:endParaRPr>
          </a:p>
        </p:txBody>
      </p:sp>
    </p:spTree>
    <p:extLst>
      <p:ext uri="{BB962C8B-B14F-4D97-AF65-F5344CB8AC3E}">
        <p14:creationId xmlns:p14="http://schemas.microsoft.com/office/powerpoint/2010/main" val="4096487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E7876-426C-78E1-070F-B3BEB73E78AA}"/>
              </a:ext>
            </a:extLst>
          </p:cNvPr>
          <p:cNvSpPr>
            <a:spLocks noGrp="1"/>
          </p:cNvSpPr>
          <p:nvPr>
            <p:ph idx="14"/>
          </p:nvPr>
        </p:nvSpPr>
        <p:spPr>
          <a:xfrm>
            <a:off x="76200" y="657320"/>
            <a:ext cx="8991600" cy="6180666"/>
          </a:xfrm>
        </p:spPr>
        <p:txBody>
          <a:bodyPr lIns="91440" tIns="45720" rIns="91440" bIns="45720" anchor="t"/>
          <a:lstStyle/>
          <a:p>
            <a:pPr marL="0" indent="0">
              <a:buNone/>
            </a:pPr>
            <a:r>
              <a:rPr lang="en-US" sz="2000" b="1" dirty="0">
                <a:latin typeface="+mj-lt"/>
              </a:rPr>
              <a:t>The City is supportive of the East Branch Early Action (EA).</a:t>
            </a:r>
          </a:p>
          <a:p>
            <a:r>
              <a:rPr lang="en-US" sz="2000" dirty="0">
                <a:latin typeface="+mj-lt"/>
              </a:rPr>
              <a:t>Addressing a major contaminated segment of the Creek sooner rather than later is a good idea.</a:t>
            </a:r>
          </a:p>
          <a:p>
            <a:r>
              <a:rPr lang="en-US" sz="2000" dirty="0">
                <a:latin typeface="+mj-lt"/>
              </a:rPr>
              <a:t>The East Branch is a sensible area to conduct an EA.</a:t>
            </a:r>
          </a:p>
          <a:p>
            <a:pPr marL="0" indent="0">
              <a:buNone/>
            </a:pPr>
            <a:r>
              <a:rPr lang="en-US" sz="2000" b="1" dirty="0">
                <a:latin typeface="+mj-lt"/>
              </a:rPr>
              <a:t>However there several key concerns that must be addressed:</a:t>
            </a:r>
          </a:p>
          <a:p>
            <a:pPr marL="285750" indent="-285750">
              <a:buFont typeface="+mj-lt"/>
              <a:buAutoNum type="arabicPeriod"/>
            </a:pPr>
            <a:r>
              <a:rPr lang="en-US" sz="2000" dirty="0"/>
              <a:t>The CSM is highly uncertain, significant ongoing sources of COPCs, including groundwater (GW) and NAPL, are not sufficiently characterized.</a:t>
            </a:r>
          </a:p>
          <a:p>
            <a:pPr marL="285750" indent="-285750">
              <a:buFont typeface="+mj-lt"/>
              <a:buAutoNum type="arabicPeriod"/>
            </a:pPr>
            <a:r>
              <a:rPr lang="en-US" sz="2000" dirty="0"/>
              <a:t>Anthropogenic Background should be considered for cleanup goals for an area designated as Significant Maritime Industrial Area (SMIA)</a:t>
            </a:r>
          </a:p>
          <a:p>
            <a:pPr marL="285750" indent="-285750">
              <a:buFont typeface="+mj-lt"/>
              <a:buAutoNum type="arabicPeriod"/>
            </a:pPr>
            <a:r>
              <a:rPr lang="en-US" sz="2000" dirty="0"/>
              <a:t>Ongoing risk and recontamination due to ongoing Oil/Tar (NAPL) from upland Sites must be a remedial action objective (RAO) for the Site</a:t>
            </a:r>
          </a:p>
          <a:p>
            <a:pPr marL="285750" indent="-285750">
              <a:buFont typeface="+mj-lt"/>
              <a:buAutoNum type="arabicPeriod"/>
            </a:pPr>
            <a:r>
              <a:rPr lang="en-US" sz="2000" dirty="0"/>
              <a:t>Bulkhead stability must be considered for the EA.</a:t>
            </a:r>
          </a:p>
          <a:p>
            <a:pPr marL="0" indent="0" algn="ctr">
              <a:buNone/>
            </a:pPr>
            <a:r>
              <a:rPr lang="en-US" sz="2400" b="1" kern="0" dirty="0">
                <a:latin typeface="+mj-lt"/>
                <a:cs typeface="Times New Roman" panose="02020603050405020304" pitchFamily="18" charset="0"/>
              </a:rPr>
              <a:t>EA FS must address these concerns for success</a:t>
            </a:r>
            <a:endParaRPr lang="en-US" sz="2400" kern="0" dirty="0">
              <a:latin typeface="+mj-lt"/>
            </a:endParaRPr>
          </a:p>
          <a:p>
            <a:pPr marL="285750" indent="-285750">
              <a:buFont typeface="+mj-lt"/>
              <a:buAutoNum type="arabicPeriod"/>
            </a:pPr>
            <a:endParaRPr lang="en-US" sz="2000" dirty="0"/>
          </a:p>
          <a:p>
            <a:pPr marL="0" indent="0">
              <a:buNone/>
            </a:pPr>
            <a:endParaRPr lang="en-US" sz="2000" dirty="0"/>
          </a:p>
          <a:p>
            <a:pPr marL="285750" indent="-285750">
              <a:buFont typeface="+mj-lt"/>
              <a:buAutoNum type="arabicPeriod"/>
            </a:pPr>
            <a:endParaRPr lang="en-US" sz="2000" dirty="0"/>
          </a:p>
          <a:p>
            <a:pPr marL="0" indent="0">
              <a:buNone/>
            </a:pPr>
            <a:endParaRPr lang="en-US" sz="2000" dirty="0">
              <a:latin typeface="+mj-lt"/>
            </a:endParaRPr>
          </a:p>
          <a:p>
            <a:endParaRPr lang="en-US" sz="2000" dirty="0">
              <a:latin typeface="+mj-lt"/>
            </a:endParaRPr>
          </a:p>
          <a:p>
            <a:endParaRPr lang="en-US" sz="2000" dirty="0">
              <a:latin typeface="+mj-lt"/>
            </a:endParaRPr>
          </a:p>
        </p:txBody>
      </p:sp>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0"/>
            <a:ext cx="8340132" cy="533400"/>
          </a:xfrm>
        </p:spPr>
        <p:txBody>
          <a:bodyPr anchor="ctr" anchorCtr="0"/>
          <a:lstStyle/>
          <a:p>
            <a:r>
              <a:rPr lang="en-US" sz="2400" dirty="0"/>
              <a:t>Introduction</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2</a:t>
            </a:fld>
            <a:endParaRPr lang="en-US"/>
          </a:p>
        </p:txBody>
      </p:sp>
    </p:spTree>
    <p:extLst>
      <p:ext uri="{BB962C8B-B14F-4D97-AF65-F5344CB8AC3E}">
        <p14:creationId xmlns:p14="http://schemas.microsoft.com/office/powerpoint/2010/main" val="1178375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E7876-426C-78E1-070F-B3BEB73E78AA}"/>
              </a:ext>
            </a:extLst>
          </p:cNvPr>
          <p:cNvSpPr>
            <a:spLocks noGrp="1"/>
          </p:cNvSpPr>
          <p:nvPr>
            <p:ph idx="14"/>
          </p:nvPr>
        </p:nvSpPr>
        <p:spPr>
          <a:xfrm>
            <a:off x="76200" y="592667"/>
            <a:ext cx="8873836" cy="6180666"/>
          </a:xfrm>
        </p:spPr>
        <p:txBody>
          <a:bodyPr/>
          <a:lstStyle/>
          <a:p>
            <a:r>
              <a:rPr lang="en-US" sz="2000" dirty="0">
                <a:latin typeface="+mj-lt"/>
              </a:rPr>
              <a:t>Proposed Source Control remedial action objective for the Site requires control of NAPL/Oil migration from the sediments of the Creek, but </a:t>
            </a:r>
            <a:r>
              <a:rPr lang="en-US" sz="2000" b="1" u="sng" dirty="0">
                <a:latin typeface="+mj-lt"/>
              </a:rPr>
              <a:t>not</a:t>
            </a:r>
            <a:r>
              <a:rPr lang="en-US" sz="2000" dirty="0">
                <a:latin typeface="+mj-lt"/>
              </a:rPr>
              <a:t> of NAPL/Oil migration from Upland Sites</a:t>
            </a:r>
          </a:p>
          <a:p>
            <a:pPr algn="l"/>
            <a:r>
              <a:rPr lang="en-US" sz="2000" dirty="0">
                <a:latin typeface="+mj-lt"/>
              </a:rPr>
              <a:t>Superfund sites usually consider Oil seeps as principal threat waste and include a goal for control of ongoing sources of oil inputs.</a:t>
            </a:r>
          </a:p>
          <a:p>
            <a:pPr lvl="1"/>
            <a:r>
              <a:rPr lang="en-US" sz="2000" dirty="0">
                <a:latin typeface="+mj-lt"/>
              </a:rPr>
              <a:t>Ongoing oil seeps  from uplands have been documented by NYCDEP, NYSDEC and the public since 2016.</a:t>
            </a:r>
          </a:p>
          <a:p>
            <a:pPr lvl="1"/>
            <a:r>
              <a:rPr lang="en-US" sz="2000" dirty="0">
                <a:latin typeface="+mj-lt"/>
              </a:rPr>
              <a:t>Oil seeps leave slicks of oil and sheen on the surface water and impact the ecological receptors ( fish, crabs, bivalves, shrimp) directly.</a:t>
            </a:r>
          </a:p>
          <a:p>
            <a:pPr lvl="1"/>
            <a:r>
              <a:rPr lang="en-US" sz="2000" dirty="0">
                <a:latin typeface="+mj-lt"/>
              </a:rPr>
              <a:t>Contaminant  concentrations in oil seeping from upland properties are well above risk levels</a:t>
            </a:r>
          </a:p>
          <a:p>
            <a:pPr lvl="1"/>
            <a:r>
              <a:rPr lang="en-US" sz="2000" dirty="0">
                <a:latin typeface="+mj-lt"/>
              </a:rPr>
              <a:t>Oils contaminate newly settling solids and subsequently the sediment</a:t>
            </a:r>
          </a:p>
          <a:p>
            <a:endParaRPr lang="en-US" sz="2000" dirty="0">
              <a:latin typeface="+mj-lt"/>
            </a:endParaRPr>
          </a:p>
          <a:p>
            <a:pPr marL="0" indent="0" algn="ctr">
              <a:buNone/>
            </a:pPr>
            <a:r>
              <a:rPr lang="en-US" sz="2000" dirty="0">
                <a:latin typeface="+mj-lt"/>
              </a:rPr>
              <a:t>CSTAG has recommended the Region 2 to work with NYSDEC to control Oil seeps under Superfund and clarify the Source control RAO.</a:t>
            </a:r>
          </a:p>
          <a:p>
            <a:pPr marL="0" indent="0">
              <a:buNone/>
            </a:pPr>
            <a:endParaRPr lang="en-US" dirty="0"/>
          </a:p>
          <a:p>
            <a:endParaRPr lang="en-US" dirty="0"/>
          </a:p>
          <a:p>
            <a:endParaRPr lang="en-US" dirty="0"/>
          </a:p>
        </p:txBody>
      </p:sp>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0"/>
            <a:ext cx="8340132" cy="533400"/>
          </a:xfrm>
        </p:spPr>
        <p:txBody>
          <a:bodyPr anchor="ctr" anchorCtr="0"/>
          <a:lstStyle/>
          <a:p>
            <a:r>
              <a:rPr lang="en-US" sz="2000" dirty="0"/>
              <a:t>Source Control RAO for EA and OU1 is not Comprehensive</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20</a:t>
            </a:fld>
            <a:endParaRPr lang="en-US"/>
          </a:p>
        </p:txBody>
      </p:sp>
    </p:spTree>
    <p:extLst>
      <p:ext uri="{BB962C8B-B14F-4D97-AF65-F5344CB8AC3E}">
        <p14:creationId xmlns:p14="http://schemas.microsoft.com/office/powerpoint/2010/main" val="1922789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E7876-426C-78E1-070F-B3BEB73E78AA}"/>
              </a:ext>
            </a:extLst>
          </p:cNvPr>
          <p:cNvSpPr>
            <a:spLocks noGrp="1"/>
          </p:cNvSpPr>
          <p:nvPr>
            <p:ph idx="14"/>
          </p:nvPr>
        </p:nvSpPr>
        <p:spPr>
          <a:xfrm>
            <a:off x="76200" y="592667"/>
            <a:ext cx="4284134" cy="6180666"/>
          </a:xfrm>
        </p:spPr>
        <p:txBody>
          <a:bodyPr/>
          <a:lstStyle/>
          <a:p>
            <a:r>
              <a:rPr lang="en-US" sz="1600" dirty="0">
                <a:latin typeface="+mj-lt"/>
              </a:rPr>
              <a:t>Proposed Source Control RAO for EA and OU1 states: “</a:t>
            </a:r>
            <a:r>
              <a:rPr lang="en-US" sz="1600" b="0" i="0" u="none" strike="noStrike" baseline="0" dirty="0">
                <a:latin typeface="+mj-lt"/>
              </a:rPr>
              <a:t>Reduce migration of site-related Non-aqueous Phase Liquid (NAPL) and other sources </a:t>
            </a:r>
            <a:r>
              <a:rPr lang="en-US" sz="1600" b="1" i="0" u="sng" strike="noStrike" baseline="0" dirty="0">
                <a:latin typeface="+mj-lt"/>
              </a:rPr>
              <a:t>within the Study Area </a:t>
            </a:r>
            <a:r>
              <a:rPr lang="en-US" sz="1600" b="0" i="0" u="none" strike="noStrike" baseline="0" dirty="0">
                <a:latin typeface="+mj-lt"/>
              </a:rPr>
              <a:t>to sediment and surface water above levels that are protective for human health and ecological exposure.”</a:t>
            </a:r>
          </a:p>
          <a:p>
            <a:pPr algn="l"/>
            <a:r>
              <a:rPr lang="en-US" sz="1600" dirty="0">
                <a:latin typeface="+mj-lt"/>
              </a:rPr>
              <a:t>Terminology “within the study area” means that the source control RAO will not control/reduce ongoing migration of NAPL from Upland Sites. </a:t>
            </a:r>
          </a:p>
          <a:p>
            <a:pPr algn="l"/>
            <a:r>
              <a:rPr lang="en-US" dirty="0">
                <a:latin typeface="+mj-lt"/>
              </a:rPr>
              <a:t>Superfund</a:t>
            </a:r>
            <a:r>
              <a:rPr lang="en-US" sz="1600" dirty="0">
                <a:latin typeface="+mj-lt"/>
              </a:rPr>
              <a:t> sites include a goal for control and reduction from offsite impacts for NAPL inputs.</a:t>
            </a:r>
          </a:p>
          <a:p>
            <a:pPr algn="l"/>
            <a:r>
              <a:rPr lang="en-US" sz="1600" dirty="0">
                <a:latin typeface="+mj-lt"/>
              </a:rPr>
              <a:t>NAPL seeps from uplands have been documented by NYCDEP, NYSDEC and the public since 2016.</a:t>
            </a:r>
          </a:p>
          <a:p>
            <a:pPr algn="l"/>
            <a:r>
              <a:rPr lang="en-US" sz="1600" dirty="0">
                <a:latin typeface="+mj-lt"/>
              </a:rPr>
              <a:t>Characterization samples have been collected showing high COPC concentrations in NAPL seeping from upland properties.</a:t>
            </a:r>
          </a:p>
          <a:p>
            <a:pPr marL="0" indent="0">
              <a:buNone/>
            </a:pPr>
            <a:endParaRPr lang="en-US" dirty="0"/>
          </a:p>
          <a:p>
            <a:endParaRPr lang="en-US" dirty="0"/>
          </a:p>
          <a:p>
            <a:endParaRPr lang="en-US" dirty="0"/>
          </a:p>
        </p:txBody>
      </p:sp>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0"/>
            <a:ext cx="8340132" cy="533400"/>
          </a:xfrm>
        </p:spPr>
        <p:txBody>
          <a:bodyPr anchor="ctr" anchorCtr="0"/>
          <a:lstStyle/>
          <a:p>
            <a:r>
              <a:rPr lang="en-US" sz="2000" dirty="0"/>
              <a:t>Source Control RAO for EA and OU1 is not Comprehensive</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21</a:t>
            </a:fld>
            <a:endParaRPr lang="en-US"/>
          </a:p>
        </p:txBody>
      </p:sp>
      <p:pic>
        <p:nvPicPr>
          <p:cNvPr id="9" name="Picture 8">
            <a:extLst>
              <a:ext uri="{FF2B5EF4-FFF2-40B4-BE49-F238E27FC236}">
                <a16:creationId xmlns:a16="http://schemas.microsoft.com/office/drawing/2014/main" id="{24EBF7C2-0FC9-D841-4853-C9D636BCD18A}"/>
              </a:ext>
            </a:extLst>
          </p:cNvPr>
          <p:cNvPicPr>
            <a:picLocks noChangeAspect="1"/>
          </p:cNvPicPr>
          <p:nvPr/>
        </p:nvPicPr>
        <p:blipFill rotWithShape="1">
          <a:blip r:embed="rId3"/>
          <a:srcRect l="54243" t="11122" r="15050" b="9866"/>
          <a:stretch/>
        </p:blipFill>
        <p:spPr>
          <a:xfrm>
            <a:off x="140470" y="592667"/>
            <a:ext cx="8439727" cy="6107697"/>
          </a:xfrm>
          <a:prstGeom prst="rect">
            <a:avLst/>
          </a:prstGeom>
        </p:spPr>
      </p:pic>
      <p:pic>
        <p:nvPicPr>
          <p:cNvPr id="6" name="Picture 5">
            <a:extLst>
              <a:ext uri="{FF2B5EF4-FFF2-40B4-BE49-F238E27FC236}">
                <a16:creationId xmlns:a16="http://schemas.microsoft.com/office/drawing/2014/main" id="{AD3B39E2-0972-36E2-399B-60AABC97A5CA}"/>
              </a:ext>
            </a:extLst>
          </p:cNvPr>
          <p:cNvPicPr>
            <a:picLocks noChangeAspect="1"/>
          </p:cNvPicPr>
          <p:nvPr/>
        </p:nvPicPr>
        <p:blipFill rotWithShape="1">
          <a:blip r:embed="rId4"/>
          <a:srcRect l="6056" t="7516" r="13751"/>
          <a:stretch/>
        </p:blipFill>
        <p:spPr>
          <a:xfrm>
            <a:off x="6176044" y="592667"/>
            <a:ext cx="2404153" cy="2075556"/>
          </a:xfrm>
          <a:prstGeom prst="rect">
            <a:avLst/>
          </a:prstGeom>
        </p:spPr>
      </p:pic>
    </p:spTree>
    <p:extLst>
      <p:ext uri="{BB962C8B-B14F-4D97-AF65-F5344CB8AC3E}">
        <p14:creationId xmlns:p14="http://schemas.microsoft.com/office/powerpoint/2010/main" val="987906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0"/>
            <a:ext cx="8340132" cy="533400"/>
          </a:xfrm>
        </p:spPr>
        <p:txBody>
          <a:bodyPr anchor="ctr" anchorCtr="0"/>
          <a:lstStyle/>
          <a:p>
            <a:r>
              <a:rPr lang="en-US" sz="2000" dirty="0"/>
              <a:t>Videos Documenting NAPL seeps in EA and OU1</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22</a:t>
            </a:fld>
            <a:endParaRPr lang="en-US"/>
          </a:p>
        </p:txBody>
      </p:sp>
      <p:pic>
        <p:nvPicPr>
          <p:cNvPr id="2" name="clideo_editor_fa4dac42ac624ffcbd15bfe4edd316ac">
            <a:hlinkClick r:id="" action="ppaction://media"/>
            <a:extLst>
              <a:ext uri="{FF2B5EF4-FFF2-40B4-BE49-F238E27FC236}">
                <a16:creationId xmlns:a16="http://schemas.microsoft.com/office/drawing/2014/main" id="{CBB30D92-5F51-82F9-E16E-02A46A68B4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069" y="679940"/>
            <a:ext cx="8791120" cy="5591551"/>
          </a:xfrm>
          <a:prstGeom prst="rect">
            <a:avLst/>
          </a:prstGeom>
        </p:spPr>
      </p:pic>
    </p:spTree>
    <p:extLst>
      <p:ext uri="{BB962C8B-B14F-4D97-AF65-F5344CB8AC3E}">
        <p14:creationId xmlns:p14="http://schemas.microsoft.com/office/powerpoint/2010/main" val="324905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1"/>
            <a:ext cx="8438033" cy="535708"/>
          </a:xfrm>
        </p:spPr>
        <p:txBody>
          <a:bodyPr anchor="ctr" anchorCtr="0"/>
          <a:lstStyle/>
          <a:p>
            <a:r>
              <a:rPr lang="en-US" sz="2400" dirty="0"/>
              <a:t>NAPLs Migrate Across the Creek from the Point of Entry</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23</a:t>
            </a:fld>
            <a:endParaRPr lang="en-US"/>
          </a:p>
        </p:txBody>
      </p:sp>
      <p:pic>
        <p:nvPicPr>
          <p:cNvPr id="2" name="Video 3">
            <a:hlinkClick r:id="" action="ppaction://media"/>
            <a:extLst>
              <a:ext uri="{FF2B5EF4-FFF2-40B4-BE49-F238E27FC236}">
                <a16:creationId xmlns:a16="http://schemas.microsoft.com/office/drawing/2014/main" id="{78A4F8A7-F5AD-6CA0-40AD-E174F26865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284753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repeatCount="indefinite"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1"/>
            <a:ext cx="8438033" cy="535708"/>
          </a:xfrm>
        </p:spPr>
        <p:txBody>
          <a:bodyPr anchor="ctr" anchorCtr="0"/>
          <a:lstStyle/>
          <a:p>
            <a:r>
              <a:rPr lang="en-US" sz="2400" dirty="0"/>
              <a:t>NAPLs Migrate Across the Creek from the Point of Entry</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24</a:t>
            </a:fld>
            <a:endParaRPr lang="en-US"/>
          </a:p>
        </p:txBody>
      </p:sp>
      <p:pic>
        <p:nvPicPr>
          <p:cNvPr id="9" name="Picture 8">
            <a:extLst>
              <a:ext uri="{FF2B5EF4-FFF2-40B4-BE49-F238E27FC236}">
                <a16:creationId xmlns:a16="http://schemas.microsoft.com/office/drawing/2014/main" id="{B18A662A-0B8A-41AB-9922-EBACAB560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911" y="646546"/>
            <a:ext cx="4021748" cy="3016313"/>
          </a:xfrm>
          <a:prstGeom prst="rect">
            <a:avLst/>
          </a:prstGeom>
          <a:ln>
            <a:solidFill>
              <a:schemeClr val="tx1"/>
            </a:solidFill>
          </a:ln>
        </p:spPr>
      </p:pic>
      <p:pic>
        <p:nvPicPr>
          <p:cNvPr id="10" name="Picture 9">
            <a:extLst>
              <a:ext uri="{FF2B5EF4-FFF2-40B4-BE49-F238E27FC236}">
                <a16:creationId xmlns:a16="http://schemas.microsoft.com/office/drawing/2014/main" id="{99A53230-D8DC-D45F-2431-2B07475D25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911" y="3773696"/>
            <a:ext cx="4021748" cy="3016313"/>
          </a:xfrm>
          <a:prstGeom prst="rect">
            <a:avLst/>
          </a:prstGeom>
          <a:ln>
            <a:solidFill>
              <a:schemeClr val="tx1"/>
            </a:solidFill>
          </a:ln>
        </p:spPr>
      </p:pic>
      <p:pic>
        <p:nvPicPr>
          <p:cNvPr id="11" name="Picture 10">
            <a:extLst>
              <a:ext uri="{FF2B5EF4-FFF2-40B4-BE49-F238E27FC236}">
                <a16:creationId xmlns:a16="http://schemas.microsoft.com/office/drawing/2014/main" id="{CD14D64F-4C94-E518-873B-06E5E0051E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7147" y="3773696"/>
            <a:ext cx="3985853" cy="2989392"/>
          </a:xfrm>
          <a:prstGeom prst="rect">
            <a:avLst/>
          </a:prstGeom>
          <a:ln>
            <a:solidFill>
              <a:schemeClr val="tx1"/>
            </a:solidFill>
          </a:ln>
        </p:spPr>
      </p:pic>
      <p:pic>
        <p:nvPicPr>
          <p:cNvPr id="12" name="Picture 11">
            <a:extLst>
              <a:ext uri="{FF2B5EF4-FFF2-40B4-BE49-F238E27FC236}">
                <a16:creationId xmlns:a16="http://schemas.microsoft.com/office/drawing/2014/main" id="{27AD2B95-FD07-3DEF-0CB4-4F05EBDEF8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7147" y="646546"/>
            <a:ext cx="4021749" cy="3016314"/>
          </a:xfrm>
          <a:prstGeom prst="rect">
            <a:avLst/>
          </a:prstGeom>
          <a:ln>
            <a:solidFill>
              <a:schemeClr val="tx1"/>
            </a:solidFill>
          </a:ln>
        </p:spPr>
      </p:pic>
    </p:spTree>
    <p:extLst>
      <p:ext uri="{BB962C8B-B14F-4D97-AF65-F5344CB8AC3E}">
        <p14:creationId xmlns:p14="http://schemas.microsoft.com/office/powerpoint/2010/main" val="1048355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D2F2894D-5D9D-264C-73DD-EDD141B0128B}"/>
              </a:ext>
            </a:extLst>
          </p:cNvPr>
          <p:cNvSpPr>
            <a:spLocks noGrp="1"/>
          </p:cNvSpPr>
          <p:nvPr>
            <p:ph type="sldNum" sz="quarter" idx="4294967295"/>
          </p:nvPr>
        </p:nvSpPr>
        <p:spPr>
          <a:xfrm>
            <a:off x="8763000" y="6553200"/>
            <a:ext cx="381000" cy="304800"/>
          </a:xfrm>
          <a:prstGeom prst="rect">
            <a:avLst/>
          </a:prstGeom>
        </p:spPr>
        <p:txBody>
          <a:bodyPr/>
          <a:lstStyle/>
          <a:p>
            <a:pPr>
              <a:spcAft>
                <a:spcPts val="600"/>
              </a:spcAft>
              <a:defRPr/>
            </a:pPr>
            <a:fld id="{A8236167-BB0C-4E8A-AA8A-D8B6385F0C2C}" type="slidenum">
              <a:rPr lang="en-US" smtClean="0"/>
              <a:pPr>
                <a:spcAft>
                  <a:spcPts val="600"/>
                </a:spcAft>
                <a:defRPr/>
              </a:pPr>
              <a:t>25</a:t>
            </a:fld>
            <a:endParaRPr lang="en-US"/>
          </a:p>
        </p:txBody>
      </p:sp>
      <p:grpSp>
        <p:nvGrpSpPr>
          <p:cNvPr id="2" name="Group 1">
            <a:extLst>
              <a:ext uri="{FF2B5EF4-FFF2-40B4-BE49-F238E27FC236}">
                <a16:creationId xmlns:a16="http://schemas.microsoft.com/office/drawing/2014/main" id="{ADAE58A6-302E-CEC7-13F2-A8895528D500}"/>
              </a:ext>
            </a:extLst>
          </p:cNvPr>
          <p:cNvGrpSpPr/>
          <p:nvPr/>
        </p:nvGrpSpPr>
        <p:grpSpPr>
          <a:xfrm>
            <a:off x="331686" y="595901"/>
            <a:ext cx="8332322" cy="6179906"/>
            <a:chOff x="20" y="10"/>
            <a:chExt cx="9143980" cy="6857990"/>
          </a:xfrm>
        </p:grpSpPr>
        <p:pic>
          <p:nvPicPr>
            <p:cNvPr id="1026" name="Picture 1">
              <a:extLst>
                <a:ext uri="{FF2B5EF4-FFF2-40B4-BE49-F238E27FC236}">
                  <a16:creationId xmlns:a16="http://schemas.microsoft.com/office/drawing/2014/main" id="{50EB1F2E-1A86-9A0D-7C8D-7BC39A79EB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67" r="1" b="1"/>
            <a:stretch/>
          </p:blipFill>
          <p:spPr bwMode="auto">
            <a:xfrm>
              <a:off x="20" y="10"/>
              <a:ext cx="9143980" cy="68579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E21FAB3-021B-D8F2-D323-B4B20118FBB7}"/>
                </a:ext>
              </a:extLst>
            </p:cNvPr>
            <p:cNvSpPr txBox="1"/>
            <p:nvPr/>
          </p:nvSpPr>
          <p:spPr>
            <a:xfrm>
              <a:off x="2876364" y="6446661"/>
              <a:ext cx="3666388" cy="230832"/>
            </a:xfrm>
            <a:prstGeom prst="rect">
              <a:avLst/>
            </a:prstGeom>
            <a:solidFill>
              <a:schemeClr val="bg1"/>
            </a:solidFill>
          </p:spPr>
          <p:txBody>
            <a:bodyPr wrap="none" rtlCol="0">
              <a:spAutoFit/>
            </a:bodyPr>
            <a:lstStyle/>
            <a:p>
              <a:r>
                <a:rPr lang="en-US" b="1" dirty="0"/>
                <a:t>East Branch with evidence of NAPL seeps from November 2012</a:t>
              </a:r>
            </a:p>
          </p:txBody>
        </p:sp>
        <p:cxnSp>
          <p:nvCxnSpPr>
            <p:cNvPr id="8" name="Straight Arrow Connector 7">
              <a:extLst>
                <a:ext uri="{FF2B5EF4-FFF2-40B4-BE49-F238E27FC236}">
                  <a16:creationId xmlns:a16="http://schemas.microsoft.com/office/drawing/2014/main" id="{43291A45-D3BD-3958-D553-B6AF05F7C7EC}"/>
                </a:ext>
              </a:extLst>
            </p:cNvPr>
            <p:cNvCxnSpPr/>
            <p:nvPr/>
          </p:nvCxnSpPr>
          <p:spPr>
            <a:xfrm flipH="1">
              <a:off x="4935984" y="488272"/>
              <a:ext cx="754602" cy="3817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CF588E-A7DE-EE63-A75C-B896CFC2DE6B}"/>
                </a:ext>
              </a:extLst>
            </p:cNvPr>
            <p:cNvCxnSpPr/>
            <p:nvPr/>
          </p:nvCxnSpPr>
          <p:spPr>
            <a:xfrm flipH="1" flipV="1">
              <a:off x="1970843" y="5202315"/>
              <a:ext cx="905521" cy="3994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4756563-1ACD-D9B1-F990-41CF39E259DC}"/>
                </a:ext>
              </a:extLst>
            </p:cNvPr>
            <p:cNvCxnSpPr/>
            <p:nvPr/>
          </p:nvCxnSpPr>
          <p:spPr>
            <a:xfrm flipH="1" flipV="1">
              <a:off x="736847" y="6294268"/>
              <a:ext cx="328473" cy="2678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51F2479-6F9F-1609-216D-73F42AFCB0DB}"/>
                </a:ext>
              </a:extLst>
            </p:cNvPr>
            <p:cNvCxnSpPr/>
            <p:nvPr/>
          </p:nvCxnSpPr>
          <p:spPr>
            <a:xfrm flipH="1">
              <a:off x="8660906" y="2565647"/>
              <a:ext cx="204187" cy="8633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itle 3">
            <a:extLst>
              <a:ext uri="{FF2B5EF4-FFF2-40B4-BE49-F238E27FC236}">
                <a16:creationId xmlns:a16="http://schemas.microsoft.com/office/drawing/2014/main" id="{6A42E01E-4F09-E668-0D07-D20EBAC6B689}"/>
              </a:ext>
            </a:extLst>
          </p:cNvPr>
          <p:cNvSpPr>
            <a:spLocks noGrp="1"/>
          </p:cNvSpPr>
          <p:nvPr>
            <p:ph type="title"/>
          </p:nvPr>
        </p:nvSpPr>
        <p:spPr>
          <a:xfrm>
            <a:off x="0" y="0"/>
            <a:ext cx="8340132" cy="533400"/>
          </a:xfrm>
        </p:spPr>
        <p:txBody>
          <a:bodyPr/>
          <a:lstStyle/>
          <a:p>
            <a:r>
              <a:rPr lang="en-US" sz="2400" dirty="0"/>
              <a:t>NAPL Slicks (severe than sheen) are seen in East Branch </a:t>
            </a:r>
          </a:p>
        </p:txBody>
      </p:sp>
    </p:spTree>
    <p:extLst>
      <p:ext uri="{BB962C8B-B14F-4D97-AF65-F5344CB8AC3E}">
        <p14:creationId xmlns:p14="http://schemas.microsoft.com/office/powerpoint/2010/main" val="1403408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0"/>
            <a:ext cx="8340132" cy="570344"/>
          </a:xfrm>
        </p:spPr>
        <p:txBody>
          <a:bodyPr anchor="ctr" anchorCtr="0"/>
          <a:lstStyle/>
          <a:p>
            <a:r>
              <a:rPr lang="en-US" sz="2400" dirty="0"/>
              <a:t>High Contaminant Concentrations in NAPLs</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26</a:t>
            </a:fld>
            <a:endParaRPr lang="en-US"/>
          </a:p>
        </p:txBody>
      </p:sp>
      <p:pic>
        <p:nvPicPr>
          <p:cNvPr id="7" name="Picture 6">
            <a:extLst>
              <a:ext uri="{FF2B5EF4-FFF2-40B4-BE49-F238E27FC236}">
                <a16:creationId xmlns:a16="http://schemas.microsoft.com/office/drawing/2014/main" id="{58F37719-CEFB-DC57-B799-6FE2DDD50F24}"/>
              </a:ext>
            </a:extLst>
          </p:cNvPr>
          <p:cNvPicPr>
            <a:picLocks noChangeAspect="1"/>
          </p:cNvPicPr>
          <p:nvPr/>
        </p:nvPicPr>
        <p:blipFill>
          <a:blip r:embed="rId3"/>
          <a:stretch>
            <a:fillRect/>
          </a:stretch>
        </p:blipFill>
        <p:spPr>
          <a:xfrm>
            <a:off x="50356" y="878840"/>
            <a:ext cx="9037169" cy="5100320"/>
          </a:xfrm>
          <a:prstGeom prst="rect">
            <a:avLst/>
          </a:prstGeom>
        </p:spPr>
      </p:pic>
      <p:sp>
        <p:nvSpPr>
          <p:cNvPr id="10" name="TextBox 9">
            <a:extLst>
              <a:ext uri="{FF2B5EF4-FFF2-40B4-BE49-F238E27FC236}">
                <a16:creationId xmlns:a16="http://schemas.microsoft.com/office/drawing/2014/main" id="{4B932400-B869-20C4-D37A-7004E1AFE4B0}"/>
              </a:ext>
            </a:extLst>
          </p:cNvPr>
          <p:cNvSpPr txBox="1"/>
          <p:nvPr/>
        </p:nvSpPr>
        <p:spPr>
          <a:xfrm flipH="1">
            <a:off x="50357" y="6354747"/>
            <a:ext cx="9037169" cy="323165"/>
          </a:xfrm>
          <a:prstGeom prst="rect">
            <a:avLst/>
          </a:prstGeom>
        </p:spPr>
        <p:txBody>
          <a:bodyPr wrap="square" rtlCol="0">
            <a:spAutoFit/>
          </a:bodyPr>
          <a:lstStyle/>
          <a:p>
            <a:r>
              <a:rPr lang="en-US" sz="1500" dirty="0"/>
              <a:t>Concentrations are expressed as mass of contaminant to mass of NAPL</a:t>
            </a:r>
          </a:p>
        </p:txBody>
      </p:sp>
    </p:spTree>
    <p:extLst>
      <p:ext uri="{BB962C8B-B14F-4D97-AF65-F5344CB8AC3E}">
        <p14:creationId xmlns:p14="http://schemas.microsoft.com/office/powerpoint/2010/main" val="1318389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27</a:t>
            </a:fld>
            <a:endParaRPr lang="en-US"/>
          </a:p>
        </p:txBody>
      </p:sp>
      <p:pic>
        <p:nvPicPr>
          <p:cNvPr id="9" name="Picture 8">
            <a:extLst>
              <a:ext uri="{FF2B5EF4-FFF2-40B4-BE49-F238E27FC236}">
                <a16:creationId xmlns:a16="http://schemas.microsoft.com/office/drawing/2014/main" id="{85A34880-ED0A-50D6-6EF4-3A7F3D704510}"/>
              </a:ext>
            </a:extLst>
          </p:cNvPr>
          <p:cNvPicPr>
            <a:picLocks noChangeAspect="1"/>
          </p:cNvPicPr>
          <p:nvPr/>
        </p:nvPicPr>
        <p:blipFill>
          <a:blip r:embed="rId3"/>
          <a:stretch>
            <a:fillRect/>
          </a:stretch>
        </p:blipFill>
        <p:spPr>
          <a:xfrm>
            <a:off x="50357" y="731853"/>
            <a:ext cx="9150115" cy="5282112"/>
          </a:xfrm>
          <a:prstGeom prst="rect">
            <a:avLst/>
          </a:prstGeom>
        </p:spPr>
      </p:pic>
      <p:sp>
        <p:nvSpPr>
          <p:cNvPr id="10" name="TextBox 9">
            <a:extLst>
              <a:ext uri="{FF2B5EF4-FFF2-40B4-BE49-F238E27FC236}">
                <a16:creationId xmlns:a16="http://schemas.microsoft.com/office/drawing/2014/main" id="{4B932400-B869-20C4-D37A-7004E1AFE4B0}"/>
              </a:ext>
            </a:extLst>
          </p:cNvPr>
          <p:cNvSpPr txBox="1"/>
          <p:nvPr/>
        </p:nvSpPr>
        <p:spPr>
          <a:xfrm flipH="1">
            <a:off x="50357" y="6354747"/>
            <a:ext cx="9037169" cy="323165"/>
          </a:xfrm>
          <a:prstGeom prst="rect">
            <a:avLst/>
          </a:prstGeom>
        </p:spPr>
        <p:txBody>
          <a:bodyPr wrap="square" rtlCol="0">
            <a:spAutoFit/>
          </a:bodyPr>
          <a:lstStyle/>
          <a:p>
            <a:r>
              <a:rPr lang="en-US" sz="1500" dirty="0"/>
              <a:t>Concentrations are expressed as mass of contaminant to mass of NAPL</a:t>
            </a:r>
          </a:p>
        </p:txBody>
      </p:sp>
      <p:sp>
        <p:nvSpPr>
          <p:cNvPr id="14" name="Title 3">
            <a:extLst>
              <a:ext uri="{FF2B5EF4-FFF2-40B4-BE49-F238E27FC236}">
                <a16:creationId xmlns:a16="http://schemas.microsoft.com/office/drawing/2014/main" id="{DDEFC713-1D2F-2905-89A6-1964678E5C72}"/>
              </a:ext>
            </a:extLst>
          </p:cNvPr>
          <p:cNvSpPr>
            <a:spLocks noGrp="1"/>
          </p:cNvSpPr>
          <p:nvPr>
            <p:ph type="title"/>
          </p:nvPr>
        </p:nvSpPr>
        <p:spPr>
          <a:xfrm>
            <a:off x="0" y="0"/>
            <a:ext cx="8340132" cy="570344"/>
          </a:xfrm>
        </p:spPr>
        <p:txBody>
          <a:bodyPr anchor="ctr" anchorCtr="0"/>
          <a:lstStyle/>
          <a:p>
            <a:r>
              <a:rPr lang="en-US" sz="2400" dirty="0"/>
              <a:t>High Contaminant Concentrations in NAPLs</a:t>
            </a:r>
          </a:p>
        </p:txBody>
      </p:sp>
    </p:spTree>
    <p:extLst>
      <p:ext uri="{BB962C8B-B14F-4D97-AF65-F5344CB8AC3E}">
        <p14:creationId xmlns:p14="http://schemas.microsoft.com/office/powerpoint/2010/main" val="3498024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28</a:t>
            </a:fld>
            <a:endParaRPr lang="en-US"/>
          </a:p>
        </p:txBody>
      </p:sp>
      <p:pic>
        <p:nvPicPr>
          <p:cNvPr id="8" name="Picture 7">
            <a:extLst>
              <a:ext uri="{FF2B5EF4-FFF2-40B4-BE49-F238E27FC236}">
                <a16:creationId xmlns:a16="http://schemas.microsoft.com/office/drawing/2014/main" id="{4CBBF2B9-3D93-F016-53C8-C8DFF6DB15B7}"/>
              </a:ext>
            </a:extLst>
          </p:cNvPr>
          <p:cNvPicPr>
            <a:picLocks noChangeAspect="1"/>
          </p:cNvPicPr>
          <p:nvPr/>
        </p:nvPicPr>
        <p:blipFill>
          <a:blip r:embed="rId3"/>
          <a:stretch>
            <a:fillRect/>
          </a:stretch>
        </p:blipFill>
        <p:spPr>
          <a:xfrm>
            <a:off x="186791" y="914246"/>
            <a:ext cx="8576209" cy="4846320"/>
          </a:xfrm>
          <a:prstGeom prst="rect">
            <a:avLst/>
          </a:prstGeom>
        </p:spPr>
      </p:pic>
      <p:sp>
        <p:nvSpPr>
          <p:cNvPr id="10" name="TextBox 9">
            <a:extLst>
              <a:ext uri="{FF2B5EF4-FFF2-40B4-BE49-F238E27FC236}">
                <a16:creationId xmlns:a16="http://schemas.microsoft.com/office/drawing/2014/main" id="{4B932400-B869-20C4-D37A-7004E1AFE4B0}"/>
              </a:ext>
            </a:extLst>
          </p:cNvPr>
          <p:cNvSpPr txBox="1"/>
          <p:nvPr/>
        </p:nvSpPr>
        <p:spPr>
          <a:xfrm flipH="1">
            <a:off x="50357" y="6354747"/>
            <a:ext cx="9037169" cy="323165"/>
          </a:xfrm>
          <a:prstGeom prst="rect">
            <a:avLst/>
          </a:prstGeom>
        </p:spPr>
        <p:txBody>
          <a:bodyPr wrap="square" rtlCol="0">
            <a:spAutoFit/>
          </a:bodyPr>
          <a:lstStyle/>
          <a:p>
            <a:r>
              <a:rPr lang="en-US" sz="1500" dirty="0"/>
              <a:t>Concentrations are expressed as mass of contaminant to mass of NAPL</a:t>
            </a:r>
          </a:p>
        </p:txBody>
      </p:sp>
      <p:sp>
        <p:nvSpPr>
          <p:cNvPr id="13" name="Title 3">
            <a:extLst>
              <a:ext uri="{FF2B5EF4-FFF2-40B4-BE49-F238E27FC236}">
                <a16:creationId xmlns:a16="http://schemas.microsoft.com/office/drawing/2014/main" id="{78016E76-DCA5-18DE-5A7D-3E5903ABFF46}"/>
              </a:ext>
            </a:extLst>
          </p:cNvPr>
          <p:cNvSpPr>
            <a:spLocks noGrp="1"/>
          </p:cNvSpPr>
          <p:nvPr>
            <p:ph type="title"/>
          </p:nvPr>
        </p:nvSpPr>
        <p:spPr>
          <a:xfrm>
            <a:off x="0" y="0"/>
            <a:ext cx="8340132" cy="570344"/>
          </a:xfrm>
        </p:spPr>
        <p:txBody>
          <a:bodyPr anchor="ctr" anchorCtr="0"/>
          <a:lstStyle/>
          <a:p>
            <a:r>
              <a:rPr lang="en-US" sz="2400" dirty="0"/>
              <a:t>High Contaminant Concentrations in NAPLs</a:t>
            </a:r>
          </a:p>
        </p:txBody>
      </p:sp>
    </p:spTree>
    <p:extLst>
      <p:ext uri="{BB962C8B-B14F-4D97-AF65-F5344CB8AC3E}">
        <p14:creationId xmlns:p14="http://schemas.microsoft.com/office/powerpoint/2010/main" val="1737496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E7876-426C-78E1-070F-B3BEB73E78AA}"/>
              </a:ext>
            </a:extLst>
          </p:cNvPr>
          <p:cNvSpPr>
            <a:spLocks noGrp="1"/>
          </p:cNvSpPr>
          <p:nvPr>
            <p:ph idx="14"/>
          </p:nvPr>
        </p:nvSpPr>
        <p:spPr>
          <a:xfrm>
            <a:off x="76200" y="592667"/>
            <a:ext cx="8991600" cy="6180666"/>
          </a:xfrm>
        </p:spPr>
        <p:txBody>
          <a:bodyPr/>
          <a:lstStyle/>
          <a:p>
            <a:pPr algn="l"/>
            <a:r>
              <a:rPr lang="en-US" sz="2000" dirty="0">
                <a:latin typeface="+mj-lt"/>
              </a:rPr>
              <a:t>NYSDEC, the public and NYCDEP have collected samples which characterize COPC concentrations in Oil seeping from upland properties.</a:t>
            </a:r>
          </a:p>
          <a:p>
            <a:pPr lvl="1"/>
            <a:r>
              <a:rPr lang="en-US" sz="2000" dirty="0">
                <a:latin typeface="+mj-lt"/>
              </a:rPr>
              <a:t>Data has not been specifically collected for the RI/FS to characterize this source of COPCs.</a:t>
            </a:r>
          </a:p>
          <a:p>
            <a:pPr lvl="1"/>
            <a:r>
              <a:rPr lang="en-US" sz="2000" dirty="0">
                <a:latin typeface="+mj-lt"/>
              </a:rPr>
              <a:t>Although City and NYSDEC data is available to address this data gap for the RI/FS and EA FS, it has not been incorporated into RI/FS documents.</a:t>
            </a:r>
          </a:p>
          <a:p>
            <a:pPr lvl="1"/>
            <a:r>
              <a:rPr lang="en-US" sz="2000" dirty="0">
                <a:latin typeface="+mj-lt"/>
              </a:rPr>
              <a:t>USEPA lateral GW program has not collected any Oil Seep Samples as per their program  - round1 has been completed, round 2 will start soon</a:t>
            </a:r>
          </a:p>
          <a:p>
            <a:pPr lvl="1"/>
            <a:endParaRPr lang="en-US" sz="2000" dirty="0">
              <a:latin typeface="+mj-lt"/>
            </a:endParaRPr>
          </a:p>
          <a:p>
            <a:pPr algn="l"/>
            <a:r>
              <a:rPr lang="en-US" sz="2000" dirty="0">
                <a:latin typeface="+mj-lt"/>
              </a:rPr>
              <a:t>COPC concentrations in NAPLs entering the Creek from the upland properties is high and comparable to NAPL migrating within the study area.</a:t>
            </a:r>
          </a:p>
          <a:p>
            <a:pPr lvl="1"/>
            <a:r>
              <a:rPr lang="en-US" sz="2000" dirty="0">
                <a:latin typeface="+mj-lt"/>
              </a:rPr>
              <a:t>CFT model developed for the OU-1 and EA sets the COPC loads from this source and lateral groundwater to </a:t>
            </a:r>
            <a:r>
              <a:rPr lang="en-US" sz="2000" b="1" u="sng" dirty="0">
                <a:latin typeface="+mj-lt"/>
              </a:rPr>
              <a:t>zero.</a:t>
            </a:r>
          </a:p>
          <a:p>
            <a:pPr marL="228600" lvl="1" indent="0">
              <a:buNone/>
            </a:pPr>
            <a:endParaRPr lang="en-US" sz="2000" b="1" u="sng" dirty="0">
              <a:latin typeface="+mj-lt"/>
            </a:endParaRPr>
          </a:p>
          <a:p>
            <a:pPr marL="228600" lvl="1" indent="0" algn="ctr">
              <a:buNone/>
            </a:pPr>
            <a:r>
              <a:rPr lang="en-US" sz="2000" b="1" u="sng" dirty="0">
                <a:latin typeface="+mj-lt"/>
              </a:rPr>
              <a:t>Oil Seeps and their Impact have been ignored or downplayed by not considering available data</a:t>
            </a:r>
          </a:p>
          <a:p>
            <a:pPr lvl="1"/>
            <a:endParaRPr lang="en-US" sz="2000" b="1" u="sng" dirty="0">
              <a:latin typeface="+mj-lt"/>
            </a:endParaRPr>
          </a:p>
          <a:p>
            <a:pPr lvl="1"/>
            <a:endParaRPr lang="en-US" sz="2000" dirty="0">
              <a:latin typeface="+mj-lt"/>
            </a:endParaRPr>
          </a:p>
          <a:p>
            <a:pPr marL="0" indent="0">
              <a:buNone/>
            </a:pPr>
            <a:endParaRPr lang="en-US" sz="2000" dirty="0">
              <a:latin typeface="+mj-lt"/>
            </a:endParaRPr>
          </a:p>
          <a:p>
            <a:endParaRPr lang="en-US" sz="2000" dirty="0">
              <a:latin typeface="+mj-lt"/>
            </a:endParaRPr>
          </a:p>
          <a:p>
            <a:endParaRPr lang="en-US" sz="2000" dirty="0">
              <a:latin typeface="+mj-lt"/>
            </a:endParaRP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29</a:t>
            </a:fld>
            <a:endParaRPr lang="en-US"/>
          </a:p>
        </p:txBody>
      </p:sp>
      <p:sp>
        <p:nvSpPr>
          <p:cNvPr id="8" name="Title 3">
            <a:extLst>
              <a:ext uri="{FF2B5EF4-FFF2-40B4-BE49-F238E27FC236}">
                <a16:creationId xmlns:a16="http://schemas.microsoft.com/office/drawing/2014/main" id="{8C08171D-F46A-1B47-2A56-C2E5CC76CD24}"/>
              </a:ext>
            </a:extLst>
          </p:cNvPr>
          <p:cNvSpPr>
            <a:spLocks noGrp="1"/>
          </p:cNvSpPr>
          <p:nvPr>
            <p:ph type="title"/>
          </p:nvPr>
        </p:nvSpPr>
        <p:spPr>
          <a:xfrm>
            <a:off x="0" y="0"/>
            <a:ext cx="8340132" cy="533400"/>
          </a:xfrm>
        </p:spPr>
        <p:txBody>
          <a:bodyPr anchor="ctr" anchorCtr="0"/>
          <a:lstStyle/>
          <a:p>
            <a:r>
              <a:rPr lang="en-US" sz="2400" dirty="0"/>
              <a:t>Source Control RAO Must be Comprehensive</a:t>
            </a:r>
          </a:p>
        </p:txBody>
      </p:sp>
    </p:spTree>
    <p:extLst>
      <p:ext uri="{BB962C8B-B14F-4D97-AF65-F5344CB8AC3E}">
        <p14:creationId xmlns:p14="http://schemas.microsoft.com/office/powerpoint/2010/main" val="1441106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3</a:t>
            </a:fld>
            <a:endParaRPr lang="en-US"/>
          </a:p>
        </p:txBody>
      </p:sp>
      <p:sp>
        <p:nvSpPr>
          <p:cNvPr id="6" name="Title 5">
            <a:extLst>
              <a:ext uri="{FF2B5EF4-FFF2-40B4-BE49-F238E27FC236}">
                <a16:creationId xmlns:a16="http://schemas.microsoft.com/office/drawing/2014/main" id="{762F0429-54DC-EB5D-82BD-F61E5020EBA0}"/>
              </a:ext>
            </a:extLst>
          </p:cNvPr>
          <p:cNvSpPr>
            <a:spLocks noGrp="1"/>
          </p:cNvSpPr>
          <p:nvPr>
            <p:ph type="title"/>
          </p:nvPr>
        </p:nvSpPr>
        <p:spPr>
          <a:xfrm>
            <a:off x="1524000" y="3264196"/>
            <a:ext cx="6363855" cy="533400"/>
          </a:xfrm>
        </p:spPr>
        <p:txBody>
          <a:bodyPr/>
          <a:lstStyle/>
          <a:p>
            <a:r>
              <a:rPr lang="en-US" b="1" dirty="0">
                <a:solidFill>
                  <a:schemeClr val="tx1"/>
                </a:solidFill>
              </a:rPr>
              <a:t>Concern 1: CSM Uncertainty is High</a:t>
            </a:r>
          </a:p>
        </p:txBody>
      </p:sp>
    </p:spTree>
    <p:extLst>
      <p:ext uri="{BB962C8B-B14F-4D97-AF65-F5344CB8AC3E}">
        <p14:creationId xmlns:p14="http://schemas.microsoft.com/office/powerpoint/2010/main" val="1155622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E7876-426C-78E1-070F-B3BEB73E78AA}"/>
              </a:ext>
            </a:extLst>
          </p:cNvPr>
          <p:cNvSpPr>
            <a:spLocks noGrp="1"/>
          </p:cNvSpPr>
          <p:nvPr>
            <p:ph idx="14"/>
          </p:nvPr>
        </p:nvSpPr>
        <p:spPr>
          <a:xfrm>
            <a:off x="76200" y="592667"/>
            <a:ext cx="8991600" cy="6180666"/>
          </a:xfrm>
        </p:spPr>
        <p:txBody>
          <a:bodyPr/>
          <a:lstStyle/>
          <a:p>
            <a:pPr algn="l"/>
            <a:r>
              <a:rPr lang="en-US" sz="2200" dirty="0">
                <a:latin typeface="+mj-lt"/>
              </a:rPr>
              <a:t>The RAOs for the EA and the Site must include control of NAPL/ Oil migrating from upland properties.</a:t>
            </a:r>
          </a:p>
          <a:p>
            <a:pPr lvl="1"/>
            <a:r>
              <a:rPr lang="en-US" sz="2200" dirty="0">
                <a:latin typeface="+mj-lt"/>
              </a:rPr>
              <a:t>Many ecological receptors including bivalves, birds, fish etc. are exposed to NAPL and associated COPCs directly.</a:t>
            </a:r>
          </a:p>
          <a:p>
            <a:pPr lvl="1"/>
            <a:r>
              <a:rPr lang="en-US" sz="2200" dirty="0">
                <a:latin typeface="+mj-lt"/>
              </a:rPr>
              <a:t>Coordination of regulatory bodies will be important for controlling NAPL upland sources under USEPA CERCLA program.</a:t>
            </a:r>
          </a:p>
          <a:p>
            <a:r>
              <a:rPr lang="en-US" sz="2200" dirty="0"/>
              <a:t>Performance monitoring and PDI proposed for EA (and OU1) must include systematic NAPL seep surveys and consider ongoing impacts from other un-remediated parts of the Creek.</a:t>
            </a:r>
          </a:p>
          <a:p>
            <a:r>
              <a:rPr lang="en-US" sz="2200" dirty="0"/>
              <a:t>Either USEPA should collect data from NAPL seeps or data collected  by NYSDEC or NYCDEP must be included in the RI/FS.</a:t>
            </a:r>
          </a:p>
          <a:p>
            <a:pPr algn="l"/>
            <a:endParaRPr lang="en-US" sz="2200" dirty="0">
              <a:latin typeface="+mj-lt"/>
            </a:endParaRPr>
          </a:p>
          <a:p>
            <a:pPr marL="0" indent="0" algn="ctr">
              <a:buNone/>
            </a:pPr>
            <a:r>
              <a:rPr lang="en-US" sz="2200" b="1" dirty="0">
                <a:latin typeface="+mj-lt"/>
              </a:rPr>
              <a:t>The risk to ecological receptors and human health will continue if the NAPL seeps from Upland Sites are not controlled.</a:t>
            </a:r>
          </a:p>
          <a:p>
            <a:pPr marL="0" indent="0" algn="ctr">
              <a:buNone/>
            </a:pPr>
            <a:r>
              <a:rPr lang="en-US" sz="2200" b="1" dirty="0">
                <a:latin typeface="+mj-lt"/>
              </a:rPr>
              <a:t>Post-remedial recontamination due to NAPL seeps will occur. </a:t>
            </a:r>
          </a:p>
          <a:p>
            <a:pPr algn="l"/>
            <a:endParaRPr lang="en-US" sz="2200" dirty="0">
              <a:latin typeface="+mj-lt"/>
            </a:endParaRPr>
          </a:p>
          <a:p>
            <a:pPr algn="l"/>
            <a:endParaRPr lang="en-US" sz="2200" dirty="0">
              <a:latin typeface="+mj-lt"/>
            </a:endParaRPr>
          </a:p>
          <a:p>
            <a:pPr lvl="1"/>
            <a:endParaRPr lang="en-US" sz="2200" dirty="0">
              <a:latin typeface="+mj-lt"/>
            </a:endParaRPr>
          </a:p>
          <a:p>
            <a:pPr marL="0" indent="0">
              <a:buNone/>
            </a:pPr>
            <a:endParaRPr lang="en-US" sz="2200" dirty="0">
              <a:latin typeface="+mj-lt"/>
            </a:endParaRPr>
          </a:p>
          <a:p>
            <a:endParaRPr lang="en-US" sz="2200" dirty="0">
              <a:latin typeface="+mj-lt"/>
            </a:endParaRPr>
          </a:p>
          <a:p>
            <a:endParaRPr lang="en-US" sz="2200" dirty="0">
              <a:latin typeface="+mj-lt"/>
            </a:endParaRP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30</a:t>
            </a:fld>
            <a:endParaRPr lang="en-US"/>
          </a:p>
        </p:txBody>
      </p:sp>
      <p:sp>
        <p:nvSpPr>
          <p:cNvPr id="8" name="Title 3">
            <a:extLst>
              <a:ext uri="{FF2B5EF4-FFF2-40B4-BE49-F238E27FC236}">
                <a16:creationId xmlns:a16="http://schemas.microsoft.com/office/drawing/2014/main" id="{CA7A9F3E-DDC0-75D5-0E35-F96BEE87AA3B}"/>
              </a:ext>
            </a:extLst>
          </p:cNvPr>
          <p:cNvSpPr>
            <a:spLocks noGrp="1"/>
          </p:cNvSpPr>
          <p:nvPr>
            <p:ph type="title"/>
          </p:nvPr>
        </p:nvSpPr>
        <p:spPr>
          <a:xfrm>
            <a:off x="0" y="0"/>
            <a:ext cx="8340132" cy="533400"/>
          </a:xfrm>
        </p:spPr>
        <p:txBody>
          <a:bodyPr anchor="ctr" anchorCtr="0"/>
          <a:lstStyle/>
          <a:p>
            <a:r>
              <a:rPr lang="en-US" sz="2400" dirty="0"/>
              <a:t>Source Control RAO Must be Comprehensive</a:t>
            </a:r>
          </a:p>
        </p:txBody>
      </p:sp>
    </p:spTree>
    <p:extLst>
      <p:ext uri="{BB962C8B-B14F-4D97-AF65-F5344CB8AC3E}">
        <p14:creationId xmlns:p14="http://schemas.microsoft.com/office/powerpoint/2010/main" val="572809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31</a:t>
            </a:fld>
            <a:endParaRPr lang="en-US"/>
          </a:p>
        </p:txBody>
      </p:sp>
      <p:sp>
        <p:nvSpPr>
          <p:cNvPr id="6" name="Title 5">
            <a:extLst>
              <a:ext uri="{FF2B5EF4-FFF2-40B4-BE49-F238E27FC236}">
                <a16:creationId xmlns:a16="http://schemas.microsoft.com/office/drawing/2014/main" id="{762F0429-54DC-EB5D-82BD-F61E5020EBA0}"/>
              </a:ext>
            </a:extLst>
          </p:cNvPr>
          <p:cNvSpPr>
            <a:spLocks noGrp="1"/>
          </p:cNvSpPr>
          <p:nvPr>
            <p:ph type="title"/>
          </p:nvPr>
        </p:nvSpPr>
        <p:spPr>
          <a:xfrm>
            <a:off x="718807" y="3264196"/>
            <a:ext cx="7536264" cy="533400"/>
          </a:xfrm>
        </p:spPr>
        <p:txBody>
          <a:bodyPr/>
          <a:lstStyle/>
          <a:p>
            <a:r>
              <a:rPr lang="en-US" b="1" dirty="0">
                <a:solidFill>
                  <a:schemeClr val="tx1"/>
                </a:solidFill>
              </a:rPr>
              <a:t>Concern 4: Upland Control and Bulkhead Stability Must be Assessed During EA FFS </a:t>
            </a:r>
          </a:p>
        </p:txBody>
      </p:sp>
    </p:spTree>
    <p:extLst>
      <p:ext uri="{BB962C8B-B14F-4D97-AF65-F5344CB8AC3E}">
        <p14:creationId xmlns:p14="http://schemas.microsoft.com/office/powerpoint/2010/main" val="3123984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E7876-426C-78E1-070F-B3BEB73E78AA}"/>
              </a:ext>
            </a:extLst>
          </p:cNvPr>
          <p:cNvSpPr>
            <a:spLocks noGrp="1"/>
          </p:cNvSpPr>
          <p:nvPr>
            <p:ph idx="14"/>
          </p:nvPr>
        </p:nvSpPr>
        <p:spPr>
          <a:xfrm>
            <a:off x="76200" y="592667"/>
            <a:ext cx="8991600" cy="6180666"/>
          </a:xfrm>
        </p:spPr>
        <p:txBody>
          <a:bodyPr/>
          <a:lstStyle/>
          <a:p>
            <a:pPr algn="l"/>
            <a:endParaRPr lang="en-US" sz="2200" dirty="0">
              <a:latin typeface="Calibri" panose="020F0502020204030204" pitchFamily="34" charset="0"/>
            </a:endParaRPr>
          </a:p>
          <a:p>
            <a:pPr algn="l"/>
            <a:endParaRPr lang="en-US" sz="2200" dirty="0">
              <a:latin typeface="Calibri" panose="020F0502020204030204" pitchFamily="34" charset="0"/>
            </a:endParaRPr>
          </a:p>
          <a:p>
            <a:pPr marL="228600" lvl="1" indent="0">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marL="0" indent="0" algn="l">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algn="l"/>
            <a:endParaRPr lang="en-US" sz="2200" dirty="0">
              <a:latin typeface="Calibri" panose="020F0502020204030204" pitchFamily="34" charset="0"/>
            </a:endParaRPr>
          </a:p>
          <a:p>
            <a:pPr lvl="1"/>
            <a:endParaRPr lang="en-US" sz="2200" dirty="0"/>
          </a:p>
          <a:p>
            <a:pPr marL="0" indent="0">
              <a:buNone/>
            </a:pPr>
            <a:endParaRPr lang="en-US" sz="2200" dirty="0"/>
          </a:p>
          <a:p>
            <a:endParaRPr lang="en-US" sz="2200" dirty="0"/>
          </a:p>
          <a:p>
            <a:endParaRPr lang="en-US" sz="2200" dirty="0"/>
          </a:p>
        </p:txBody>
      </p:sp>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0"/>
            <a:ext cx="8340132" cy="533400"/>
          </a:xfrm>
        </p:spPr>
        <p:txBody>
          <a:bodyPr anchor="ctr" anchorCtr="0"/>
          <a:lstStyle/>
          <a:p>
            <a:r>
              <a:rPr lang="en-US" dirty="0"/>
              <a:t>Upland Control and Bulkhead Stability</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32</a:t>
            </a:fld>
            <a:endParaRPr lang="en-US"/>
          </a:p>
        </p:txBody>
      </p:sp>
      <p:sp>
        <p:nvSpPr>
          <p:cNvPr id="3" name="Content Placeholder 1">
            <a:extLst>
              <a:ext uri="{FF2B5EF4-FFF2-40B4-BE49-F238E27FC236}">
                <a16:creationId xmlns:a16="http://schemas.microsoft.com/office/drawing/2014/main" id="{FDEAA80C-C55C-F807-7AE4-CDECE3CF1FA7}"/>
              </a:ext>
            </a:extLst>
          </p:cNvPr>
          <p:cNvSpPr txBox="1">
            <a:spLocks/>
          </p:cNvSpPr>
          <p:nvPr/>
        </p:nvSpPr>
        <p:spPr>
          <a:xfrm>
            <a:off x="0" y="5367527"/>
            <a:ext cx="9067800" cy="1448139"/>
          </a:xfrm>
          <a:prstGeom prst="rect">
            <a:avLst/>
          </a:prstGeom>
        </p:spPr>
        <p:txBody>
          <a:bodyPr/>
          <a:lstStyle>
            <a:lvl1pPr marL="228600" indent="-228600" algn="l" rtl="0" eaLnBrk="1" fontAlgn="base" hangingPunct="1">
              <a:spcBef>
                <a:spcPts val="1200"/>
              </a:spcBef>
              <a:spcAft>
                <a:spcPct val="0"/>
              </a:spcAft>
              <a:buFont typeface="Wingdings" pitchFamily="2" charset="2"/>
              <a:buChar char="v"/>
              <a:defRPr sz="1600">
                <a:solidFill>
                  <a:schemeClr val="tx1"/>
                </a:solidFill>
                <a:latin typeface="+mn-lt"/>
                <a:ea typeface="+mn-ea"/>
                <a:cs typeface="+mn-cs"/>
              </a:defRPr>
            </a:lvl1pPr>
            <a:lvl2pPr marL="457200" indent="-228600" algn="l" rtl="0" eaLnBrk="1" fontAlgn="base" hangingPunct="1">
              <a:spcBef>
                <a:spcPts val="1200"/>
              </a:spcBef>
              <a:spcAft>
                <a:spcPct val="0"/>
              </a:spcAft>
              <a:buFont typeface="Wingdings" pitchFamily="2" charset="2"/>
              <a:buChar char="Ø"/>
              <a:defRPr sz="1600">
                <a:solidFill>
                  <a:schemeClr val="tx1"/>
                </a:solidFill>
                <a:latin typeface="+mn-lt"/>
                <a:cs typeface="+mn-cs"/>
              </a:defRPr>
            </a:lvl2pPr>
            <a:lvl3pPr marL="685800" indent="-228600" algn="l" rtl="0" eaLnBrk="1" fontAlgn="base" hangingPunct="1">
              <a:spcBef>
                <a:spcPts val="1200"/>
              </a:spcBef>
              <a:spcAft>
                <a:spcPct val="0"/>
              </a:spcAft>
              <a:buFont typeface="Wingdings" pitchFamily="2" charset="2"/>
              <a:buChar char="§"/>
              <a:defRPr sz="1600">
                <a:solidFill>
                  <a:schemeClr val="tx1"/>
                </a:solidFill>
                <a:latin typeface="+mn-lt"/>
                <a:cs typeface="+mn-cs"/>
              </a:defRPr>
            </a:lvl3pPr>
            <a:lvl4pPr marL="9144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4pPr>
            <a:lvl5pPr marL="11430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US" sz="2000" kern="0" dirty="0">
                <a:latin typeface="+mj-lt"/>
              </a:rPr>
              <a:t>Most of the shoreline along the Study Area, including East Branch are in poor condition.</a:t>
            </a:r>
          </a:p>
          <a:p>
            <a:pPr marL="0" indent="0" algn="ctr">
              <a:buNone/>
            </a:pPr>
            <a:r>
              <a:rPr lang="en-US" sz="2000" b="1" kern="0" dirty="0">
                <a:latin typeface="+mj-lt"/>
              </a:rPr>
              <a:t>FFS must </a:t>
            </a:r>
            <a:r>
              <a:rPr lang="en-US" sz="2000" b="1" dirty="0">
                <a:effectLst/>
                <a:latin typeface="+mj-lt"/>
                <a:ea typeface="Calibri" panose="020F0502020204030204" pitchFamily="34" charset="0"/>
                <a:cs typeface="Times New Roman" panose="02020603050405020304" pitchFamily="18" charset="0"/>
              </a:rPr>
              <a:t>consider bulkheads and the potential need to repair or replace them during alternative development in the FFS </a:t>
            </a:r>
            <a:endParaRPr lang="en-US" sz="2000" b="1" kern="0" dirty="0">
              <a:latin typeface="+mj-lt"/>
            </a:endParaRPr>
          </a:p>
          <a:p>
            <a:endParaRPr lang="en-US" sz="2000" kern="0" dirty="0">
              <a:latin typeface="+mj-lt"/>
            </a:endParaRPr>
          </a:p>
          <a:p>
            <a:endParaRPr lang="en-US" sz="2000" kern="0" dirty="0">
              <a:latin typeface="+mj-lt"/>
            </a:endParaRPr>
          </a:p>
          <a:p>
            <a:pPr marL="228600" lvl="1" indent="0">
              <a:buFont typeface="Wingdings" pitchFamily="2" charset="2"/>
              <a:buNone/>
            </a:pPr>
            <a:endParaRPr lang="en-US" sz="2000" kern="0" dirty="0">
              <a:latin typeface="+mj-lt"/>
            </a:endParaRPr>
          </a:p>
          <a:p>
            <a:endParaRPr lang="en-US" sz="2000" kern="0" dirty="0">
              <a:latin typeface="+mj-lt"/>
            </a:endParaRPr>
          </a:p>
          <a:p>
            <a:pPr marL="0" indent="0">
              <a:buFont typeface="Wingdings" pitchFamily="2" charset="2"/>
              <a:buNone/>
            </a:pPr>
            <a:endParaRPr lang="en-US" sz="2000" kern="0" dirty="0">
              <a:latin typeface="+mj-lt"/>
            </a:endParaRPr>
          </a:p>
          <a:p>
            <a:endParaRPr lang="en-US" sz="2000" kern="0" dirty="0">
              <a:latin typeface="+mj-lt"/>
            </a:endParaRPr>
          </a:p>
          <a:p>
            <a:endParaRPr lang="en-US" sz="2000" kern="0" dirty="0">
              <a:latin typeface="+mj-lt"/>
            </a:endParaRPr>
          </a:p>
          <a:p>
            <a:pPr lvl="1"/>
            <a:endParaRPr lang="en-US" sz="2000" kern="0" dirty="0">
              <a:latin typeface="+mj-lt"/>
            </a:endParaRPr>
          </a:p>
          <a:p>
            <a:pPr marL="0" indent="0">
              <a:buFont typeface="Wingdings" pitchFamily="2" charset="2"/>
              <a:buNone/>
            </a:pPr>
            <a:endParaRPr lang="en-US" sz="2000" kern="0" dirty="0">
              <a:latin typeface="+mj-lt"/>
            </a:endParaRPr>
          </a:p>
          <a:p>
            <a:endParaRPr lang="en-US" sz="2000" kern="0" dirty="0">
              <a:latin typeface="+mj-lt"/>
            </a:endParaRPr>
          </a:p>
          <a:p>
            <a:endParaRPr lang="en-US" sz="2000" kern="0" dirty="0">
              <a:latin typeface="+mj-lt"/>
            </a:endParaRPr>
          </a:p>
        </p:txBody>
      </p:sp>
      <p:pic>
        <p:nvPicPr>
          <p:cNvPr id="6" name="Picture 5" descr="A picture containing outdoor, lake, water, plant&#10;&#10;Description automatically generated">
            <a:extLst>
              <a:ext uri="{FF2B5EF4-FFF2-40B4-BE49-F238E27FC236}">
                <a16:creationId xmlns:a16="http://schemas.microsoft.com/office/drawing/2014/main" id="{DD3E2767-423F-F483-E245-F873834D9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31" r="33238"/>
          <a:stretch/>
        </p:blipFill>
        <p:spPr bwMode="auto">
          <a:xfrm rot="5400000">
            <a:off x="633662" y="311218"/>
            <a:ext cx="2558796" cy="3161657"/>
          </a:xfrm>
          <a:prstGeom prst="rect">
            <a:avLst/>
          </a:prstGeom>
          <a:ln>
            <a:noFill/>
          </a:ln>
          <a:extLst>
            <a:ext uri="{53640926-AAD7-44D8-BBD7-CCE9431645EC}">
              <a14:shadowObscured xmlns:a14="http://schemas.microsoft.com/office/drawing/2010/main"/>
            </a:ext>
          </a:extLst>
        </p:spPr>
      </p:pic>
      <p:pic>
        <p:nvPicPr>
          <p:cNvPr id="7" name="Picture 6" descr="A picture containing outdoor, water, plant, lake&#10;&#10;Description automatically generated">
            <a:extLst>
              <a:ext uri="{FF2B5EF4-FFF2-40B4-BE49-F238E27FC236}">
                <a16:creationId xmlns:a16="http://schemas.microsoft.com/office/drawing/2014/main" id="{0385175D-7AA4-ECD4-E23D-56B42D27D6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2641"/>
          <a:stretch/>
        </p:blipFill>
        <p:spPr>
          <a:xfrm>
            <a:off x="3786378" y="633983"/>
            <a:ext cx="3727470" cy="2368297"/>
          </a:xfrm>
          <a:prstGeom prst="rect">
            <a:avLst/>
          </a:prstGeom>
        </p:spPr>
      </p:pic>
      <p:pic>
        <p:nvPicPr>
          <p:cNvPr id="8" name="Picture 7">
            <a:extLst>
              <a:ext uri="{FF2B5EF4-FFF2-40B4-BE49-F238E27FC236}">
                <a16:creationId xmlns:a16="http://schemas.microsoft.com/office/drawing/2014/main" id="{D95046C1-1402-3976-854D-150558960D49}"/>
              </a:ext>
            </a:extLst>
          </p:cNvPr>
          <p:cNvPicPr>
            <a:picLocks noChangeAspect="1"/>
          </p:cNvPicPr>
          <p:nvPr/>
        </p:nvPicPr>
        <p:blipFill>
          <a:blip r:embed="rId5"/>
          <a:stretch>
            <a:fillRect/>
          </a:stretch>
        </p:blipFill>
        <p:spPr>
          <a:xfrm>
            <a:off x="320040" y="3272028"/>
            <a:ext cx="4462272" cy="2141509"/>
          </a:xfrm>
          <a:prstGeom prst="rect">
            <a:avLst/>
          </a:prstGeom>
        </p:spPr>
      </p:pic>
      <p:pic>
        <p:nvPicPr>
          <p:cNvPr id="9" name="Picture 8" descr="A picture containing water, outdoor, lake, ship&#10;&#10;Description automatically generated">
            <a:extLst>
              <a:ext uri="{FF2B5EF4-FFF2-40B4-BE49-F238E27FC236}">
                <a16:creationId xmlns:a16="http://schemas.microsoft.com/office/drawing/2014/main" id="{62183558-25D9-BF00-4748-94A88B0EE6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088" y="3125850"/>
            <a:ext cx="3195568" cy="2241677"/>
          </a:xfrm>
          <a:prstGeom prst="rect">
            <a:avLst/>
          </a:prstGeom>
        </p:spPr>
      </p:pic>
    </p:spTree>
    <p:extLst>
      <p:ext uri="{BB962C8B-B14F-4D97-AF65-F5344CB8AC3E}">
        <p14:creationId xmlns:p14="http://schemas.microsoft.com/office/powerpoint/2010/main" val="2412156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33</a:t>
            </a:fld>
            <a:endParaRPr lang="en-US"/>
          </a:p>
        </p:txBody>
      </p:sp>
      <p:sp>
        <p:nvSpPr>
          <p:cNvPr id="6" name="Title 5">
            <a:extLst>
              <a:ext uri="{FF2B5EF4-FFF2-40B4-BE49-F238E27FC236}">
                <a16:creationId xmlns:a16="http://schemas.microsoft.com/office/drawing/2014/main" id="{762F0429-54DC-EB5D-82BD-F61E5020EBA0}"/>
              </a:ext>
            </a:extLst>
          </p:cNvPr>
          <p:cNvSpPr>
            <a:spLocks noGrp="1"/>
          </p:cNvSpPr>
          <p:nvPr>
            <p:ph type="title"/>
          </p:nvPr>
        </p:nvSpPr>
        <p:spPr>
          <a:xfrm>
            <a:off x="718807" y="3264196"/>
            <a:ext cx="7536264" cy="533400"/>
          </a:xfrm>
        </p:spPr>
        <p:txBody>
          <a:bodyPr/>
          <a:lstStyle/>
          <a:p>
            <a:r>
              <a:rPr lang="en-US" b="1" dirty="0">
                <a:solidFill>
                  <a:schemeClr val="tx1"/>
                </a:solidFill>
              </a:rPr>
              <a:t>Concern 5: Applicability of EA to OU1</a:t>
            </a:r>
          </a:p>
        </p:txBody>
      </p:sp>
    </p:spTree>
    <p:extLst>
      <p:ext uri="{BB962C8B-B14F-4D97-AF65-F5344CB8AC3E}">
        <p14:creationId xmlns:p14="http://schemas.microsoft.com/office/powerpoint/2010/main" val="2969923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E7876-426C-78E1-070F-B3BEB73E78AA}"/>
              </a:ext>
            </a:extLst>
          </p:cNvPr>
          <p:cNvSpPr>
            <a:spLocks noGrp="1"/>
          </p:cNvSpPr>
          <p:nvPr>
            <p:ph idx="14"/>
          </p:nvPr>
        </p:nvSpPr>
        <p:spPr>
          <a:xfrm>
            <a:off x="76200" y="592667"/>
            <a:ext cx="8991600" cy="6180666"/>
          </a:xfrm>
        </p:spPr>
        <p:txBody>
          <a:bodyPr/>
          <a:lstStyle/>
          <a:p>
            <a:pPr marL="0" indent="0" algn="l">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marL="228600" lvl="1" indent="0">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marL="0" indent="0" algn="l">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algn="l"/>
            <a:endParaRPr lang="en-US" sz="2200" dirty="0">
              <a:latin typeface="Calibri" panose="020F0502020204030204" pitchFamily="34" charset="0"/>
            </a:endParaRPr>
          </a:p>
          <a:p>
            <a:pPr lvl="1"/>
            <a:endParaRPr lang="en-US" sz="2200" dirty="0"/>
          </a:p>
          <a:p>
            <a:pPr marL="0" indent="0">
              <a:buNone/>
            </a:pPr>
            <a:endParaRPr lang="en-US" sz="2200" dirty="0"/>
          </a:p>
          <a:p>
            <a:endParaRPr lang="en-US" sz="2200" dirty="0"/>
          </a:p>
          <a:p>
            <a:endParaRPr lang="en-US" sz="2200" dirty="0"/>
          </a:p>
        </p:txBody>
      </p:sp>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0"/>
            <a:ext cx="8340132" cy="533400"/>
          </a:xfrm>
        </p:spPr>
        <p:txBody>
          <a:bodyPr anchor="ctr" anchorCtr="0"/>
          <a:lstStyle/>
          <a:p>
            <a:r>
              <a:rPr lang="en-US" dirty="0"/>
              <a:t>Applicability of EA to OU1</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34</a:t>
            </a:fld>
            <a:endParaRPr lang="en-US"/>
          </a:p>
        </p:txBody>
      </p:sp>
      <p:sp>
        <p:nvSpPr>
          <p:cNvPr id="3" name="Content Placeholder 1">
            <a:extLst>
              <a:ext uri="{FF2B5EF4-FFF2-40B4-BE49-F238E27FC236}">
                <a16:creationId xmlns:a16="http://schemas.microsoft.com/office/drawing/2014/main" id="{F0E051BC-CEBE-AFCA-0A2E-D9C0552C4F2D}"/>
              </a:ext>
            </a:extLst>
          </p:cNvPr>
          <p:cNvSpPr txBox="1">
            <a:spLocks/>
          </p:cNvSpPr>
          <p:nvPr/>
        </p:nvSpPr>
        <p:spPr>
          <a:xfrm>
            <a:off x="76200" y="524934"/>
            <a:ext cx="8991600" cy="6180666"/>
          </a:xfrm>
          <a:prstGeom prst="rect">
            <a:avLst/>
          </a:prstGeom>
        </p:spPr>
        <p:txBody>
          <a:bodyPr/>
          <a:lstStyle>
            <a:lvl1pPr marL="228600" indent="-228600" algn="l" rtl="0" eaLnBrk="1" fontAlgn="base" hangingPunct="1">
              <a:spcBef>
                <a:spcPts val="1200"/>
              </a:spcBef>
              <a:spcAft>
                <a:spcPct val="0"/>
              </a:spcAft>
              <a:buFont typeface="Wingdings" pitchFamily="2" charset="2"/>
              <a:buChar char="v"/>
              <a:defRPr sz="1600">
                <a:solidFill>
                  <a:schemeClr val="tx1"/>
                </a:solidFill>
                <a:latin typeface="+mn-lt"/>
                <a:ea typeface="+mn-ea"/>
                <a:cs typeface="+mn-cs"/>
              </a:defRPr>
            </a:lvl1pPr>
            <a:lvl2pPr marL="457200" indent="-228600" algn="l" rtl="0" eaLnBrk="1" fontAlgn="base" hangingPunct="1">
              <a:spcBef>
                <a:spcPts val="1200"/>
              </a:spcBef>
              <a:spcAft>
                <a:spcPct val="0"/>
              </a:spcAft>
              <a:buFont typeface="Wingdings" pitchFamily="2" charset="2"/>
              <a:buChar char="Ø"/>
              <a:defRPr sz="1600">
                <a:solidFill>
                  <a:schemeClr val="tx1"/>
                </a:solidFill>
                <a:latin typeface="+mn-lt"/>
                <a:cs typeface="+mn-cs"/>
              </a:defRPr>
            </a:lvl2pPr>
            <a:lvl3pPr marL="685800" indent="-228600" algn="l" rtl="0" eaLnBrk="1" fontAlgn="base" hangingPunct="1">
              <a:spcBef>
                <a:spcPts val="1200"/>
              </a:spcBef>
              <a:spcAft>
                <a:spcPct val="0"/>
              </a:spcAft>
              <a:buFont typeface="Wingdings" pitchFamily="2" charset="2"/>
              <a:buChar char="§"/>
              <a:defRPr sz="1600">
                <a:solidFill>
                  <a:schemeClr val="tx1"/>
                </a:solidFill>
                <a:latin typeface="+mn-lt"/>
                <a:cs typeface="+mn-cs"/>
              </a:defRPr>
            </a:lvl3pPr>
            <a:lvl4pPr marL="9144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4pPr>
            <a:lvl5pPr marL="11430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US" sz="2000" kern="0" dirty="0">
                <a:latin typeface="+mj-lt"/>
              </a:rPr>
              <a:t>East Branch CSM may not be representative of other parts of the Site.</a:t>
            </a:r>
          </a:p>
          <a:p>
            <a:pPr lvl="1"/>
            <a:r>
              <a:rPr lang="en-US" sz="2000" b="1" kern="0" dirty="0">
                <a:latin typeface="+mj-lt"/>
              </a:rPr>
              <a:t>Impacts of NAPL in other areas of the Creek on the surface sediments are even more significant than those in East Branch.</a:t>
            </a:r>
          </a:p>
          <a:p>
            <a:pPr lvl="1"/>
            <a:r>
              <a:rPr lang="en-US" sz="2000" b="1" kern="0" dirty="0">
                <a:latin typeface="+mj-lt"/>
              </a:rPr>
              <a:t>GW impacts vary across the Site.</a:t>
            </a:r>
          </a:p>
          <a:p>
            <a:pPr lvl="1"/>
            <a:r>
              <a:rPr lang="en-US" sz="2000" b="1" kern="0" dirty="0">
                <a:latin typeface="+mj-lt"/>
              </a:rPr>
              <a:t>Validation of CSM in the East Branch may not be indicative of validation of CSM in other parts of the Creek.</a:t>
            </a:r>
          </a:p>
          <a:p>
            <a:r>
              <a:rPr lang="en-US" sz="2000" kern="0" dirty="0">
                <a:latin typeface="+mj-lt"/>
              </a:rPr>
              <a:t>As per the approved schedule in Spring of 2023:</a:t>
            </a:r>
          </a:p>
          <a:p>
            <a:pPr lvl="1"/>
            <a:r>
              <a:rPr lang="en-US" sz="2000" kern="0" dirty="0">
                <a:latin typeface="+mj-lt"/>
                <a:cs typeface="Times New Roman" panose="02020603050405020304" pitchFamily="18" charset="0"/>
              </a:rPr>
              <a:t>EA FFS will be finalized in February 2024.</a:t>
            </a:r>
          </a:p>
          <a:p>
            <a:pPr lvl="1"/>
            <a:r>
              <a:rPr lang="en-US" sz="2000" dirty="0">
                <a:effectLst/>
                <a:latin typeface="+mj-lt"/>
                <a:ea typeface="Calibri" panose="020F0502020204030204" pitchFamily="34" charset="0"/>
                <a:cs typeface="Times New Roman" panose="02020603050405020304" pitchFamily="18" charset="0"/>
              </a:rPr>
              <a:t>The FS report for the OU1 is expected to be approved by Dec 2027.</a:t>
            </a:r>
          </a:p>
          <a:p>
            <a:pPr lvl="1"/>
            <a:r>
              <a:rPr lang="en-US" sz="2000" dirty="0">
                <a:latin typeface="+mj-lt"/>
                <a:ea typeface="Calibri" panose="020F0502020204030204" pitchFamily="34" charset="0"/>
                <a:cs typeface="Times New Roman" panose="02020603050405020304" pitchFamily="18" charset="0"/>
              </a:rPr>
              <a:t>It</a:t>
            </a:r>
            <a:r>
              <a:rPr lang="en-US" sz="2000" dirty="0">
                <a:effectLst/>
                <a:latin typeface="+mj-lt"/>
                <a:ea typeface="Calibri" panose="020F0502020204030204" pitchFamily="34" charset="0"/>
                <a:cs typeface="Times New Roman" panose="02020603050405020304" pitchFamily="18" charset="0"/>
              </a:rPr>
              <a:t> is unlikely that the EA PDI will be completed in the time OU1 FS.</a:t>
            </a:r>
          </a:p>
          <a:p>
            <a:pPr lvl="1"/>
            <a:r>
              <a:rPr lang="en-US" sz="2000" dirty="0">
                <a:latin typeface="+mj-lt"/>
                <a:ea typeface="Calibri" panose="020F0502020204030204" pitchFamily="34" charset="0"/>
                <a:cs typeface="Times New Roman" panose="02020603050405020304" pitchFamily="18" charset="0"/>
              </a:rPr>
              <a:t>A</a:t>
            </a:r>
            <a:r>
              <a:rPr lang="en-US" sz="2000" dirty="0">
                <a:effectLst/>
                <a:latin typeface="+mj-lt"/>
                <a:ea typeface="Calibri" panose="020F0502020204030204" pitchFamily="34" charset="0"/>
                <a:cs typeface="Times New Roman" panose="02020603050405020304" pitchFamily="18" charset="0"/>
              </a:rPr>
              <a:t>ny lessons learned from the EA will not be available to help in determining the remedy selection for OU1.</a:t>
            </a:r>
          </a:p>
          <a:p>
            <a:pPr lvl="1"/>
            <a:endParaRPr lang="en-US" sz="2000" kern="0" dirty="0">
              <a:latin typeface="+mj-lt"/>
              <a:cs typeface="Times New Roman" panose="02020603050405020304" pitchFamily="18" charset="0"/>
            </a:endParaRPr>
          </a:p>
          <a:p>
            <a:pPr marL="228600" lvl="1" indent="0" algn="ctr">
              <a:buNone/>
            </a:pPr>
            <a:r>
              <a:rPr lang="en-US" sz="2000" b="1" dirty="0"/>
              <a:t>EA cannot be used as a blueprint for cleanup at other parts of the Creek</a:t>
            </a:r>
          </a:p>
          <a:p>
            <a:pPr marL="228600" lvl="1" indent="0">
              <a:buNone/>
            </a:pPr>
            <a:endParaRPr lang="en-US" sz="2000" kern="0" dirty="0">
              <a:latin typeface="+mj-lt"/>
              <a:cs typeface="Times New Roman" panose="02020603050405020304" pitchFamily="18" charset="0"/>
            </a:endParaRPr>
          </a:p>
          <a:p>
            <a:pPr marL="0" indent="0">
              <a:buNone/>
            </a:pPr>
            <a:r>
              <a:rPr lang="en-US" sz="2000" kern="0" dirty="0">
                <a:latin typeface="+mj-lt"/>
              </a:rPr>
              <a:t> </a:t>
            </a:r>
          </a:p>
          <a:p>
            <a:pPr marL="0" indent="0">
              <a:buNone/>
            </a:pPr>
            <a:endParaRPr lang="en-US" sz="2000" b="1" kern="0" dirty="0">
              <a:latin typeface="+mj-lt"/>
            </a:endParaRPr>
          </a:p>
          <a:p>
            <a:endParaRPr lang="en-US" sz="2000" kern="0" dirty="0">
              <a:latin typeface="+mj-lt"/>
            </a:endParaRPr>
          </a:p>
          <a:p>
            <a:endParaRPr lang="en-US" sz="2000" kern="0" dirty="0">
              <a:latin typeface="+mj-lt"/>
            </a:endParaRPr>
          </a:p>
          <a:p>
            <a:pPr marL="228600" lvl="1" indent="0">
              <a:buFont typeface="Wingdings" pitchFamily="2" charset="2"/>
              <a:buNone/>
            </a:pPr>
            <a:endParaRPr lang="en-US" sz="2000" kern="0" dirty="0">
              <a:latin typeface="+mj-lt"/>
            </a:endParaRPr>
          </a:p>
          <a:p>
            <a:endParaRPr lang="en-US" sz="2000" kern="0" dirty="0">
              <a:latin typeface="+mj-lt"/>
            </a:endParaRPr>
          </a:p>
          <a:p>
            <a:pPr marL="0" indent="0">
              <a:buFont typeface="Wingdings" pitchFamily="2" charset="2"/>
              <a:buNone/>
            </a:pPr>
            <a:endParaRPr lang="en-US" sz="2000" kern="0" dirty="0">
              <a:latin typeface="+mj-lt"/>
            </a:endParaRPr>
          </a:p>
          <a:p>
            <a:endParaRPr lang="en-US" sz="2000" kern="0" dirty="0">
              <a:latin typeface="+mj-lt"/>
            </a:endParaRPr>
          </a:p>
          <a:p>
            <a:endParaRPr lang="en-US" sz="2000" kern="0" dirty="0">
              <a:latin typeface="+mj-lt"/>
            </a:endParaRPr>
          </a:p>
          <a:p>
            <a:pPr lvl="1"/>
            <a:endParaRPr lang="en-US" sz="2000" kern="0" dirty="0">
              <a:latin typeface="+mj-lt"/>
            </a:endParaRPr>
          </a:p>
          <a:p>
            <a:pPr marL="0" indent="0">
              <a:buFont typeface="Wingdings" pitchFamily="2" charset="2"/>
              <a:buNone/>
            </a:pPr>
            <a:endParaRPr lang="en-US" sz="2000" kern="0" dirty="0">
              <a:latin typeface="+mj-lt"/>
            </a:endParaRPr>
          </a:p>
          <a:p>
            <a:endParaRPr lang="en-US" sz="2000" kern="0" dirty="0">
              <a:latin typeface="+mj-lt"/>
            </a:endParaRPr>
          </a:p>
          <a:p>
            <a:endParaRPr lang="en-US" sz="2000" kern="0" dirty="0">
              <a:latin typeface="+mj-lt"/>
            </a:endParaRPr>
          </a:p>
        </p:txBody>
      </p:sp>
    </p:spTree>
    <p:extLst>
      <p:ext uri="{BB962C8B-B14F-4D97-AF65-F5344CB8AC3E}">
        <p14:creationId xmlns:p14="http://schemas.microsoft.com/office/powerpoint/2010/main" val="3976196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35</a:t>
            </a:fld>
            <a:endParaRPr lang="en-US"/>
          </a:p>
        </p:txBody>
      </p:sp>
      <p:sp>
        <p:nvSpPr>
          <p:cNvPr id="6" name="Title 5">
            <a:extLst>
              <a:ext uri="{FF2B5EF4-FFF2-40B4-BE49-F238E27FC236}">
                <a16:creationId xmlns:a16="http://schemas.microsoft.com/office/drawing/2014/main" id="{762F0429-54DC-EB5D-82BD-F61E5020EBA0}"/>
              </a:ext>
            </a:extLst>
          </p:cNvPr>
          <p:cNvSpPr>
            <a:spLocks noGrp="1"/>
          </p:cNvSpPr>
          <p:nvPr>
            <p:ph type="title"/>
          </p:nvPr>
        </p:nvSpPr>
        <p:spPr>
          <a:xfrm>
            <a:off x="1524000" y="3264196"/>
            <a:ext cx="6363855" cy="533400"/>
          </a:xfrm>
        </p:spPr>
        <p:txBody>
          <a:bodyPr/>
          <a:lstStyle/>
          <a:p>
            <a:r>
              <a:rPr lang="en-US" dirty="0">
                <a:solidFill>
                  <a:schemeClr val="tx1"/>
                </a:solidFill>
              </a:rPr>
              <a:t>Next Steps </a:t>
            </a:r>
          </a:p>
        </p:txBody>
      </p:sp>
    </p:spTree>
    <p:extLst>
      <p:ext uri="{BB962C8B-B14F-4D97-AF65-F5344CB8AC3E}">
        <p14:creationId xmlns:p14="http://schemas.microsoft.com/office/powerpoint/2010/main" val="1728003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E7876-426C-78E1-070F-B3BEB73E78AA}"/>
              </a:ext>
            </a:extLst>
          </p:cNvPr>
          <p:cNvSpPr>
            <a:spLocks noGrp="1"/>
          </p:cNvSpPr>
          <p:nvPr>
            <p:ph idx="14"/>
          </p:nvPr>
        </p:nvSpPr>
        <p:spPr>
          <a:xfrm>
            <a:off x="76200" y="592667"/>
            <a:ext cx="8991600" cy="6180666"/>
          </a:xfrm>
        </p:spPr>
        <p:txBody>
          <a:bodyPr/>
          <a:lstStyle/>
          <a:p>
            <a:pPr marL="0" indent="0" algn="l">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marL="228600" lvl="1" indent="0">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marL="0" indent="0" algn="l">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algn="l"/>
            <a:endParaRPr lang="en-US" sz="2200" dirty="0">
              <a:latin typeface="Calibri" panose="020F0502020204030204" pitchFamily="34" charset="0"/>
            </a:endParaRPr>
          </a:p>
          <a:p>
            <a:pPr lvl="1"/>
            <a:endParaRPr lang="en-US" sz="2200" dirty="0"/>
          </a:p>
          <a:p>
            <a:pPr marL="0" indent="0">
              <a:buNone/>
            </a:pPr>
            <a:endParaRPr lang="en-US" sz="2200" dirty="0"/>
          </a:p>
          <a:p>
            <a:endParaRPr lang="en-US" sz="2200" dirty="0"/>
          </a:p>
          <a:p>
            <a:endParaRPr lang="en-US" sz="2200" dirty="0"/>
          </a:p>
        </p:txBody>
      </p:sp>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0"/>
            <a:ext cx="8340132" cy="533400"/>
          </a:xfrm>
        </p:spPr>
        <p:txBody>
          <a:bodyPr/>
          <a:lstStyle/>
          <a:p>
            <a:r>
              <a:rPr lang="en-US" dirty="0"/>
              <a:t>Summary of Primary Concerns</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36</a:t>
            </a:fld>
            <a:endParaRPr lang="en-US"/>
          </a:p>
        </p:txBody>
      </p:sp>
      <p:sp>
        <p:nvSpPr>
          <p:cNvPr id="3" name="Content Placeholder 1">
            <a:extLst>
              <a:ext uri="{FF2B5EF4-FFF2-40B4-BE49-F238E27FC236}">
                <a16:creationId xmlns:a16="http://schemas.microsoft.com/office/drawing/2014/main" id="{F0E051BC-CEBE-AFCA-0A2E-D9C0552C4F2D}"/>
              </a:ext>
            </a:extLst>
          </p:cNvPr>
          <p:cNvSpPr txBox="1">
            <a:spLocks/>
          </p:cNvSpPr>
          <p:nvPr/>
        </p:nvSpPr>
        <p:spPr>
          <a:xfrm>
            <a:off x="76200" y="791634"/>
            <a:ext cx="9067800" cy="6180666"/>
          </a:xfrm>
          <a:prstGeom prst="rect">
            <a:avLst/>
          </a:prstGeom>
        </p:spPr>
        <p:txBody>
          <a:bodyPr/>
          <a:lstStyle>
            <a:lvl1pPr marL="228600" indent="-228600" algn="l" rtl="0" eaLnBrk="1" fontAlgn="base" hangingPunct="1">
              <a:spcBef>
                <a:spcPts val="1200"/>
              </a:spcBef>
              <a:spcAft>
                <a:spcPct val="0"/>
              </a:spcAft>
              <a:buFont typeface="Wingdings" pitchFamily="2" charset="2"/>
              <a:buChar char="v"/>
              <a:defRPr sz="1600">
                <a:solidFill>
                  <a:schemeClr val="tx1"/>
                </a:solidFill>
                <a:latin typeface="+mn-lt"/>
                <a:ea typeface="+mn-ea"/>
                <a:cs typeface="+mn-cs"/>
              </a:defRPr>
            </a:lvl1pPr>
            <a:lvl2pPr marL="457200" indent="-228600" algn="l" rtl="0" eaLnBrk="1" fontAlgn="base" hangingPunct="1">
              <a:spcBef>
                <a:spcPts val="1200"/>
              </a:spcBef>
              <a:spcAft>
                <a:spcPct val="0"/>
              </a:spcAft>
              <a:buFont typeface="Wingdings" pitchFamily="2" charset="2"/>
              <a:buChar char="Ø"/>
              <a:defRPr sz="1600">
                <a:solidFill>
                  <a:schemeClr val="tx1"/>
                </a:solidFill>
                <a:latin typeface="+mn-lt"/>
                <a:cs typeface="+mn-cs"/>
              </a:defRPr>
            </a:lvl2pPr>
            <a:lvl3pPr marL="685800" indent="-228600" algn="l" rtl="0" eaLnBrk="1" fontAlgn="base" hangingPunct="1">
              <a:spcBef>
                <a:spcPts val="1200"/>
              </a:spcBef>
              <a:spcAft>
                <a:spcPct val="0"/>
              </a:spcAft>
              <a:buFont typeface="Wingdings" pitchFamily="2" charset="2"/>
              <a:buChar char="§"/>
              <a:defRPr sz="1600">
                <a:solidFill>
                  <a:schemeClr val="tx1"/>
                </a:solidFill>
                <a:latin typeface="+mn-lt"/>
                <a:cs typeface="+mn-cs"/>
              </a:defRPr>
            </a:lvl3pPr>
            <a:lvl4pPr marL="9144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4pPr>
            <a:lvl5pPr marL="11430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US" sz="2000" kern="0" dirty="0">
                <a:latin typeface="+mj-lt"/>
                <a:cs typeface="Times New Roman" panose="02020603050405020304" pitchFamily="18" charset="0"/>
              </a:rPr>
              <a:t>Anthropogenic Background must be used to develop PRGs for the Site.</a:t>
            </a:r>
          </a:p>
          <a:p>
            <a:r>
              <a:rPr lang="en-US" sz="2000" kern="0" dirty="0">
                <a:latin typeface="+mj-lt"/>
                <a:cs typeface="Times New Roman" panose="02020603050405020304" pitchFamily="18" charset="0"/>
              </a:rPr>
              <a:t>Investment of $100M+ for EA, ~$1B for OU1, $1B for OU2 (NYC) – the  EA remedy must be robust (CERCLA Evaluation Criteria for Cost Effectiveness):</a:t>
            </a:r>
          </a:p>
          <a:p>
            <a:pPr lvl="1"/>
            <a:r>
              <a:rPr lang="en-US" sz="2000" kern="0" dirty="0">
                <a:latin typeface="+mj-lt"/>
                <a:cs typeface="Times New Roman" panose="02020603050405020304" pitchFamily="18" charset="0"/>
              </a:rPr>
              <a:t>Source control RAO must include control of oil seeps from Upland Sites to be protective of ecological and human health. Sequencing needs to be considered along with RA - </a:t>
            </a:r>
            <a:r>
              <a:rPr lang="en-US" sz="2000" b="1" kern="0" dirty="0">
                <a:latin typeface="+mj-lt"/>
                <a:cs typeface="Times New Roman" panose="02020603050405020304" pitchFamily="18" charset="0"/>
              </a:rPr>
              <a:t>before recontamination!</a:t>
            </a:r>
          </a:p>
          <a:p>
            <a:pPr lvl="1"/>
            <a:r>
              <a:rPr lang="en-US" sz="2000" kern="0" dirty="0">
                <a:latin typeface="+mj-lt"/>
                <a:cs typeface="Times New Roman" panose="02020603050405020304" pitchFamily="18" charset="0"/>
              </a:rPr>
              <a:t>Data gaps associated with upland NAPL seeps must be addressed during pre-design investigation for the EA and during FS for OU1.</a:t>
            </a:r>
          </a:p>
          <a:p>
            <a:r>
              <a:rPr lang="en-US" sz="2000" kern="0" dirty="0">
                <a:latin typeface="+mj-lt"/>
                <a:cs typeface="Times New Roman" panose="02020603050405020304" pitchFamily="18" charset="0"/>
              </a:rPr>
              <a:t>CSM for the Site is uncertain and needs to be updated after data gaps have been addressed to ensure remedy success.</a:t>
            </a:r>
          </a:p>
          <a:p>
            <a:pPr lvl="1"/>
            <a:r>
              <a:rPr lang="en-US" sz="2000" kern="0" dirty="0">
                <a:latin typeface="+mj-lt"/>
                <a:cs typeface="Times New Roman" panose="02020603050405020304" pitchFamily="18" charset="0"/>
              </a:rPr>
              <a:t>High uncertainty in sediment transport model.</a:t>
            </a:r>
          </a:p>
          <a:p>
            <a:pPr lvl="1"/>
            <a:r>
              <a:rPr lang="en-US" sz="2000" kern="0" dirty="0">
                <a:latin typeface="+mj-lt"/>
                <a:cs typeface="Times New Roman" panose="02020603050405020304" pitchFamily="18" charset="0"/>
              </a:rPr>
              <a:t>Data gaps in significant sources for complex CFT model make it unreliable. </a:t>
            </a:r>
          </a:p>
          <a:p>
            <a:pPr marL="0" indent="0" algn="ctr">
              <a:buNone/>
            </a:pPr>
            <a:r>
              <a:rPr lang="en-US" sz="2400" b="1" kern="0" dirty="0">
                <a:latin typeface="+mj-lt"/>
                <a:cs typeface="Times New Roman" panose="02020603050405020304" pitchFamily="18" charset="0"/>
              </a:rPr>
              <a:t>The FFS must address these concerns for a successful EA</a:t>
            </a:r>
            <a:endParaRPr lang="en-US" sz="2400" kern="0" dirty="0">
              <a:latin typeface="+mj-lt"/>
            </a:endParaRPr>
          </a:p>
          <a:p>
            <a:pPr marL="0" indent="0">
              <a:buNone/>
            </a:pPr>
            <a:endParaRPr lang="en-US" sz="2000" b="1" kern="0" dirty="0">
              <a:latin typeface="+mj-lt"/>
            </a:endParaRPr>
          </a:p>
          <a:p>
            <a:endParaRPr lang="en-US" sz="2000" kern="0" dirty="0">
              <a:latin typeface="+mj-lt"/>
            </a:endParaRPr>
          </a:p>
          <a:p>
            <a:endParaRPr lang="en-US" sz="2000" kern="0" dirty="0">
              <a:latin typeface="+mj-lt"/>
            </a:endParaRPr>
          </a:p>
          <a:p>
            <a:pPr marL="228600" lvl="1" indent="0">
              <a:buFont typeface="Wingdings" pitchFamily="2" charset="2"/>
              <a:buNone/>
            </a:pPr>
            <a:endParaRPr lang="en-US" sz="2000" kern="0" dirty="0">
              <a:latin typeface="+mj-lt"/>
            </a:endParaRPr>
          </a:p>
          <a:p>
            <a:endParaRPr lang="en-US" sz="2000" kern="0" dirty="0">
              <a:latin typeface="+mj-lt"/>
            </a:endParaRPr>
          </a:p>
          <a:p>
            <a:pPr marL="0" indent="0">
              <a:buFont typeface="Wingdings" pitchFamily="2" charset="2"/>
              <a:buNone/>
            </a:pPr>
            <a:endParaRPr lang="en-US" sz="2000" kern="0" dirty="0">
              <a:latin typeface="+mj-lt"/>
            </a:endParaRPr>
          </a:p>
          <a:p>
            <a:endParaRPr lang="en-US" sz="2000" kern="0" dirty="0">
              <a:latin typeface="+mj-lt"/>
            </a:endParaRPr>
          </a:p>
          <a:p>
            <a:endParaRPr lang="en-US" sz="2000" kern="0" dirty="0">
              <a:latin typeface="+mj-lt"/>
            </a:endParaRPr>
          </a:p>
          <a:p>
            <a:pPr lvl="1"/>
            <a:endParaRPr lang="en-US" sz="2000" kern="0" dirty="0">
              <a:latin typeface="+mj-lt"/>
            </a:endParaRPr>
          </a:p>
          <a:p>
            <a:pPr marL="0" indent="0">
              <a:buFont typeface="Wingdings" pitchFamily="2" charset="2"/>
              <a:buNone/>
            </a:pPr>
            <a:endParaRPr lang="en-US" sz="2000" kern="0" dirty="0">
              <a:latin typeface="+mj-lt"/>
            </a:endParaRPr>
          </a:p>
          <a:p>
            <a:endParaRPr lang="en-US" sz="2000" kern="0" dirty="0">
              <a:latin typeface="+mj-lt"/>
            </a:endParaRPr>
          </a:p>
          <a:p>
            <a:endParaRPr lang="en-US" sz="2000" kern="0" dirty="0">
              <a:latin typeface="+mj-lt"/>
            </a:endParaRPr>
          </a:p>
        </p:txBody>
      </p:sp>
    </p:spTree>
    <p:extLst>
      <p:ext uri="{BB962C8B-B14F-4D97-AF65-F5344CB8AC3E}">
        <p14:creationId xmlns:p14="http://schemas.microsoft.com/office/powerpoint/2010/main" val="4092534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E7876-426C-78E1-070F-B3BEB73E78AA}"/>
              </a:ext>
            </a:extLst>
          </p:cNvPr>
          <p:cNvSpPr>
            <a:spLocks noGrp="1"/>
          </p:cNvSpPr>
          <p:nvPr>
            <p:ph idx="14"/>
          </p:nvPr>
        </p:nvSpPr>
        <p:spPr>
          <a:xfrm>
            <a:off x="76200" y="592667"/>
            <a:ext cx="8991600" cy="6180666"/>
          </a:xfrm>
        </p:spPr>
        <p:txBody>
          <a:bodyPr/>
          <a:lstStyle/>
          <a:p>
            <a:pPr marL="0" indent="0" algn="l">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marL="228600" lvl="1" indent="0">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marL="0" indent="0" algn="l">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algn="l"/>
            <a:endParaRPr lang="en-US" sz="2200" dirty="0">
              <a:latin typeface="Calibri" panose="020F0502020204030204" pitchFamily="34" charset="0"/>
            </a:endParaRPr>
          </a:p>
          <a:p>
            <a:pPr lvl="1"/>
            <a:endParaRPr lang="en-US" sz="2200" dirty="0"/>
          </a:p>
          <a:p>
            <a:pPr marL="0" indent="0">
              <a:buNone/>
            </a:pPr>
            <a:endParaRPr lang="en-US" sz="2200" dirty="0"/>
          </a:p>
          <a:p>
            <a:endParaRPr lang="en-US" sz="2200" dirty="0"/>
          </a:p>
          <a:p>
            <a:endParaRPr lang="en-US" sz="2200" dirty="0"/>
          </a:p>
        </p:txBody>
      </p:sp>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0"/>
            <a:ext cx="8340132" cy="533400"/>
          </a:xfrm>
        </p:spPr>
        <p:txBody>
          <a:bodyPr/>
          <a:lstStyle/>
          <a:p>
            <a:r>
              <a:rPr lang="en-US" sz="2400" dirty="0"/>
              <a:t>Recommendations from CSTAG 2023</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37</a:t>
            </a:fld>
            <a:endParaRPr lang="en-US"/>
          </a:p>
        </p:txBody>
      </p:sp>
      <p:sp>
        <p:nvSpPr>
          <p:cNvPr id="3" name="Content Placeholder 1">
            <a:extLst>
              <a:ext uri="{FF2B5EF4-FFF2-40B4-BE49-F238E27FC236}">
                <a16:creationId xmlns:a16="http://schemas.microsoft.com/office/drawing/2014/main" id="{F0E051BC-CEBE-AFCA-0A2E-D9C0552C4F2D}"/>
              </a:ext>
            </a:extLst>
          </p:cNvPr>
          <p:cNvSpPr txBox="1">
            <a:spLocks/>
          </p:cNvSpPr>
          <p:nvPr/>
        </p:nvSpPr>
        <p:spPr>
          <a:xfrm>
            <a:off x="0" y="571598"/>
            <a:ext cx="9144000" cy="5943599"/>
          </a:xfrm>
          <a:prstGeom prst="rect">
            <a:avLst/>
          </a:prstGeom>
        </p:spPr>
        <p:txBody>
          <a:bodyPr/>
          <a:lstStyle>
            <a:lvl1pPr marL="228600" indent="-228600" algn="l" rtl="0" eaLnBrk="1" fontAlgn="base" hangingPunct="1">
              <a:spcBef>
                <a:spcPts val="1200"/>
              </a:spcBef>
              <a:spcAft>
                <a:spcPct val="0"/>
              </a:spcAft>
              <a:buFont typeface="Wingdings" pitchFamily="2" charset="2"/>
              <a:buChar char="v"/>
              <a:defRPr sz="1600">
                <a:solidFill>
                  <a:schemeClr val="tx1"/>
                </a:solidFill>
                <a:latin typeface="+mn-lt"/>
                <a:ea typeface="+mn-ea"/>
                <a:cs typeface="+mn-cs"/>
              </a:defRPr>
            </a:lvl1pPr>
            <a:lvl2pPr marL="457200" indent="-228600" algn="l" rtl="0" eaLnBrk="1" fontAlgn="base" hangingPunct="1">
              <a:spcBef>
                <a:spcPts val="1200"/>
              </a:spcBef>
              <a:spcAft>
                <a:spcPct val="0"/>
              </a:spcAft>
              <a:buFont typeface="Wingdings" pitchFamily="2" charset="2"/>
              <a:buChar char="Ø"/>
              <a:defRPr sz="1600">
                <a:solidFill>
                  <a:schemeClr val="tx1"/>
                </a:solidFill>
                <a:latin typeface="+mn-lt"/>
                <a:cs typeface="+mn-cs"/>
              </a:defRPr>
            </a:lvl2pPr>
            <a:lvl3pPr marL="685800" indent="-228600" algn="l" rtl="0" eaLnBrk="1" fontAlgn="base" hangingPunct="1">
              <a:spcBef>
                <a:spcPts val="1200"/>
              </a:spcBef>
              <a:spcAft>
                <a:spcPct val="0"/>
              </a:spcAft>
              <a:buFont typeface="Wingdings" pitchFamily="2" charset="2"/>
              <a:buChar char="§"/>
              <a:defRPr sz="1600">
                <a:solidFill>
                  <a:schemeClr val="tx1"/>
                </a:solidFill>
                <a:latin typeface="+mn-lt"/>
                <a:cs typeface="+mn-cs"/>
              </a:defRPr>
            </a:lvl3pPr>
            <a:lvl4pPr marL="9144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4pPr>
            <a:lvl5pPr marL="11430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R="0" lvl="0">
              <a:lnSpc>
                <a:spcPct val="107000"/>
              </a:lnSpc>
              <a:spcBef>
                <a:spcPts val="0"/>
              </a:spcBef>
              <a:spcAft>
                <a:spcPts val="0"/>
              </a:spcAft>
            </a:pPr>
            <a:r>
              <a:rPr lang="en-US" sz="2000" kern="100" dirty="0">
                <a:effectLst/>
                <a:ea typeface="Calibri" panose="020F0502020204030204" pitchFamily="34" charset="0"/>
                <a:cs typeface="Times New Roman" panose="02020603050405020304" pitchFamily="18" charset="0"/>
              </a:rPr>
              <a:t>Remedial  Action Objectives</a:t>
            </a:r>
          </a:p>
          <a:p>
            <a:pPr marL="742950" marR="0" lvl="1" indent="-285750">
              <a:lnSpc>
                <a:spcPct val="107000"/>
              </a:lnSpc>
              <a:spcBef>
                <a:spcPts val="0"/>
              </a:spcBef>
              <a:spcAft>
                <a:spcPts val="0"/>
              </a:spcAft>
              <a:buFont typeface="Courier New" panose="02070309020205020404" pitchFamily="49" charset="0"/>
              <a:buChar char="o"/>
            </a:pPr>
            <a:r>
              <a:rPr lang="en-US" sz="2000" kern="100" dirty="0">
                <a:effectLst/>
                <a:ea typeface="Calibri" panose="020F0502020204030204" pitchFamily="34" charset="0"/>
                <a:cs typeface="Times New Roman" panose="02020603050405020304" pitchFamily="18" charset="0"/>
              </a:rPr>
              <a:t>Replacing the phrase “the concentrations of COCs in contaminated sediment” with “the exposure of biota to sediment COCs” in the first exposure-based proposed RAO, and</a:t>
            </a:r>
          </a:p>
          <a:p>
            <a:pPr marL="742950" marR="0" lvl="1" indent="-285750">
              <a:lnSpc>
                <a:spcPct val="107000"/>
              </a:lnSpc>
              <a:spcBef>
                <a:spcPts val="0"/>
              </a:spcBef>
              <a:spcAft>
                <a:spcPts val="800"/>
              </a:spcAft>
              <a:buFont typeface="Courier New" panose="02070309020205020404" pitchFamily="49" charset="0"/>
              <a:buChar char="o"/>
            </a:pPr>
            <a:r>
              <a:rPr lang="en-US" sz="2000" kern="100" dirty="0">
                <a:effectLst/>
                <a:ea typeface="Calibri" panose="020F0502020204030204" pitchFamily="34" charset="0"/>
                <a:cs typeface="Times New Roman" panose="02020603050405020304" pitchFamily="18" charset="0"/>
              </a:rPr>
              <a:t>rewording the proposed source control RAO to make clearer the definition of “site-related” (in reference to “site- related NAPL”) and the intent of the remedial action.</a:t>
            </a:r>
          </a:p>
          <a:p>
            <a:pPr lvl="1">
              <a:lnSpc>
                <a:spcPct val="107000"/>
              </a:lnSpc>
              <a:spcBef>
                <a:spcPts val="0"/>
              </a:spcBef>
              <a:spcAft>
                <a:spcPts val="0"/>
              </a:spcAft>
            </a:pPr>
            <a:endParaRPr lang="en-US" sz="2000" kern="100" dirty="0">
              <a:effectLst/>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000" kern="100" dirty="0">
                <a:effectLst/>
                <a:ea typeface="Calibri" panose="020F0502020204030204" pitchFamily="34" charset="0"/>
                <a:cs typeface="Times New Roman" panose="02020603050405020304" pitchFamily="18" charset="0"/>
              </a:rPr>
              <a:t>Upland NAPL Seeps</a:t>
            </a:r>
          </a:p>
          <a:p>
            <a:pPr marL="800100" marR="0" lvl="1" indent="-342900">
              <a:lnSpc>
                <a:spcPct val="107000"/>
              </a:lnSpc>
              <a:spcBef>
                <a:spcPts val="0"/>
              </a:spcBef>
              <a:spcAft>
                <a:spcPts val="800"/>
              </a:spcAft>
              <a:buFont typeface="Wingdings" panose="05000000000000000000" pitchFamily="2" charset="2"/>
              <a:buChar char="v"/>
            </a:pPr>
            <a:r>
              <a:rPr lang="en-US" sz="2000" kern="100" dirty="0">
                <a:effectLst/>
                <a:ea typeface="Calibri" panose="020F0502020204030204" pitchFamily="34" charset="0"/>
                <a:cs typeface="Times New Roman" panose="02020603050405020304" pitchFamily="18" charset="0"/>
              </a:rPr>
              <a:t>the Region work with the NYSDEC to clarify how they intend to share responsibility for evaluating and remediating these potential sources of COCs.</a:t>
            </a:r>
          </a:p>
          <a:p>
            <a:pPr lvl="2">
              <a:buFont typeface="Wingdings" panose="05000000000000000000" pitchFamily="2" charset="2"/>
              <a:buChar char="v"/>
            </a:pPr>
            <a:r>
              <a:rPr lang="en-US" sz="2000" dirty="0">
                <a:effectLst/>
                <a:ea typeface="Calibri" panose="020F0502020204030204" pitchFamily="34" charset="0"/>
                <a:cs typeface="Times New Roman" panose="02020603050405020304" pitchFamily="18" charset="0"/>
              </a:rPr>
              <a:t>The Region clarify the remedial design decision process for assessing whether </a:t>
            </a:r>
            <a:r>
              <a:rPr lang="en-US" sz="2000" u="sng" dirty="0">
                <a:effectLst/>
                <a:ea typeface="Calibri" panose="020F0502020204030204" pitchFamily="34" charset="0"/>
                <a:cs typeface="Times New Roman" panose="02020603050405020304" pitchFamily="18" charset="0"/>
              </a:rPr>
              <a:t>additional source control or protections, such as sealed bulkheads, will be needed for in-water work</a:t>
            </a:r>
            <a:r>
              <a:rPr lang="en-US" sz="2000" dirty="0">
                <a:effectLst/>
                <a:ea typeface="Calibri" panose="020F0502020204030204" pitchFamily="34" charset="0"/>
                <a:cs typeface="Times New Roman" panose="02020603050405020304" pitchFamily="18" charset="0"/>
              </a:rPr>
              <a:t>. This collaborative process for identifying and evaluating shoreline seeps may not be as critical in the EB, but it will likely become more important elsewhere in Newtown Creek.</a:t>
            </a:r>
            <a:endParaRPr lang="en-US" sz="2000" i="1" kern="0" dirty="0">
              <a:cs typeface="Times New Roman" panose="02020603050405020304" pitchFamily="18" charset="0"/>
            </a:endParaRPr>
          </a:p>
          <a:p>
            <a:endParaRPr lang="en-US" sz="2000" kern="0" dirty="0">
              <a:latin typeface="+mj-lt"/>
            </a:endParaRPr>
          </a:p>
          <a:p>
            <a:endParaRPr lang="en-US" sz="2000" kern="0" dirty="0">
              <a:latin typeface="+mj-lt"/>
            </a:endParaRPr>
          </a:p>
          <a:p>
            <a:endParaRPr lang="en-US" sz="2000" kern="0" dirty="0">
              <a:latin typeface="+mj-lt"/>
            </a:endParaRPr>
          </a:p>
          <a:p>
            <a:endParaRPr lang="en-US" sz="2000" kern="0" dirty="0">
              <a:latin typeface="+mj-lt"/>
            </a:endParaRPr>
          </a:p>
          <a:p>
            <a:endParaRPr lang="en-US" sz="2000" kern="0" dirty="0">
              <a:latin typeface="+mj-lt"/>
            </a:endParaRPr>
          </a:p>
          <a:p>
            <a:pPr lvl="1">
              <a:buFont typeface="Wingdings" panose="05000000000000000000" pitchFamily="2" charset="2"/>
              <a:buChar char="v"/>
            </a:pPr>
            <a:endParaRPr lang="en-US" sz="2000" kern="0" dirty="0">
              <a:latin typeface="+mj-lt"/>
            </a:endParaRPr>
          </a:p>
          <a:p>
            <a:endParaRPr lang="en-US" sz="2000" kern="0" dirty="0">
              <a:latin typeface="+mj-lt"/>
            </a:endParaRPr>
          </a:p>
          <a:p>
            <a:endParaRPr lang="en-US" sz="2000" kern="0" dirty="0">
              <a:latin typeface="+mj-lt"/>
            </a:endParaRPr>
          </a:p>
          <a:p>
            <a:endParaRPr lang="en-US" sz="2000" kern="0" dirty="0">
              <a:latin typeface="+mj-lt"/>
            </a:endParaRPr>
          </a:p>
        </p:txBody>
      </p:sp>
    </p:spTree>
    <p:extLst>
      <p:ext uri="{BB962C8B-B14F-4D97-AF65-F5344CB8AC3E}">
        <p14:creationId xmlns:p14="http://schemas.microsoft.com/office/powerpoint/2010/main" val="2097394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E7876-426C-78E1-070F-B3BEB73E78AA}"/>
              </a:ext>
            </a:extLst>
          </p:cNvPr>
          <p:cNvSpPr>
            <a:spLocks noGrp="1"/>
          </p:cNvSpPr>
          <p:nvPr>
            <p:ph idx="14"/>
          </p:nvPr>
        </p:nvSpPr>
        <p:spPr>
          <a:xfrm>
            <a:off x="76200" y="592667"/>
            <a:ext cx="8991600" cy="6180666"/>
          </a:xfrm>
        </p:spPr>
        <p:txBody>
          <a:bodyPr/>
          <a:lstStyle/>
          <a:p>
            <a:pPr marL="0" indent="0" algn="l">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marL="228600" lvl="1" indent="0">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marL="0" indent="0" algn="l">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algn="l"/>
            <a:endParaRPr lang="en-US" sz="2200" dirty="0">
              <a:latin typeface="Calibri" panose="020F0502020204030204" pitchFamily="34" charset="0"/>
            </a:endParaRPr>
          </a:p>
          <a:p>
            <a:pPr lvl="1"/>
            <a:endParaRPr lang="en-US" sz="2200" dirty="0"/>
          </a:p>
          <a:p>
            <a:pPr marL="0" indent="0">
              <a:buNone/>
            </a:pPr>
            <a:endParaRPr lang="en-US" sz="2200" dirty="0"/>
          </a:p>
          <a:p>
            <a:endParaRPr lang="en-US" sz="2200" dirty="0"/>
          </a:p>
          <a:p>
            <a:endParaRPr lang="en-US" sz="2200" dirty="0"/>
          </a:p>
        </p:txBody>
      </p:sp>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0"/>
            <a:ext cx="8340132" cy="533400"/>
          </a:xfrm>
        </p:spPr>
        <p:txBody>
          <a:bodyPr/>
          <a:lstStyle/>
          <a:p>
            <a:r>
              <a:rPr lang="en-US" sz="2400" dirty="0"/>
              <a:t>Recommendations from CSTAG 2015 are Still Applicable</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38</a:t>
            </a:fld>
            <a:endParaRPr lang="en-US"/>
          </a:p>
        </p:txBody>
      </p:sp>
      <p:sp>
        <p:nvSpPr>
          <p:cNvPr id="3" name="Content Placeholder 1">
            <a:extLst>
              <a:ext uri="{FF2B5EF4-FFF2-40B4-BE49-F238E27FC236}">
                <a16:creationId xmlns:a16="http://schemas.microsoft.com/office/drawing/2014/main" id="{F0E051BC-CEBE-AFCA-0A2E-D9C0552C4F2D}"/>
              </a:ext>
            </a:extLst>
          </p:cNvPr>
          <p:cNvSpPr txBox="1">
            <a:spLocks/>
          </p:cNvSpPr>
          <p:nvPr/>
        </p:nvSpPr>
        <p:spPr>
          <a:xfrm>
            <a:off x="0" y="715434"/>
            <a:ext cx="9144000" cy="5943599"/>
          </a:xfrm>
          <a:prstGeom prst="rect">
            <a:avLst/>
          </a:prstGeom>
        </p:spPr>
        <p:txBody>
          <a:bodyPr/>
          <a:lstStyle>
            <a:lvl1pPr marL="228600" indent="-228600" algn="l" rtl="0" eaLnBrk="1" fontAlgn="base" hangingPunct="1">
              <a:spcBef>
                <a:spcPts val="1200"/>
              </a:spcBef>
              <a:spcAft>
                <a:spcPct val="0"/>
              </a:spcAft>
              <a:buFont typeface="Wingdings" pitchFamily="2" charset="2"/>
              <a:buChar char="v"/>
              <a:defRPr sz="1600">
                <a:solidFill>
                  <a:schemeClr val="tx1"/>
                </a:solidFill>
                <a:latin typeface="+mn-lt"/>
                <a:ea typeface="+mn-ea"/>
                <a:cs typeface="+mn-cs"/>
              </a:defRPr>
            </a:lvl1pPr>
            <a:lvl2pPr marL="457200" indent="-228600" algn="l" rtl="0" eaLnBrk="1" fontAlgn="base" hangingPunct="1">
              <a:spcBef>
                <a:spcPts val="1200"/>
              </a:spcBef>
              <a:spcAft>
                <a:spcPct val="0"/>
              </a:spcAft>
              <a:buFont typeface="Wingdings" pitchFamily="2" charset="2"/>
              <a:buChar char="Ø"/>
              <a:defRPr sz="1600">
                <a:solidFill>
                  <a:schemeClr val="tx1"/>
                </a:solidFill>
                <a:latin typeface="+mn-lt"/>
                <a:cs typeface="+mn-cs"/>
              </a:defRPr>
            </a:lvl2pPr>
            <a:lvl3pPr marL="685800" indent="-228600" algn="l" rtl="0" eaLnBrk="1" fontAlgn="base" hangingPunct="1">
              <a:spcBef>
                <a:spcPts val="1200"/>
              </a:spcBef>
              <a:spcAft>
                <a:spcPct val="0"/>
              </a:spcAft>
              <a:buFont typeface="Wingdings" pitchFamily="2" charset="2"/>
              <a:buChar char="§"/>
              <a:defRPr sz="1600">
                <a:solidFill>
                  <a:schemeClr val="tx1"/>
                </a:solidFill>
                <a:latin typeface="+mn-lt"/>
                <a:cs typeface="+mn-cs"/>
              </a:defRPr>
            </a:lvl3pPr>
            <a:lvl4pPr marL="9144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4pPr>
            <a:lvl5pPr marL="11430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US" kern="0" dirty="0">
                <a:latin typeface="+mj-lt"/>
                <a:cs typeface="Times New Roman" panose="02020603050405020304" pitchFamily="18" charset="0"/>
              </a:rPr>
              <a:t>Principle 1 - Control Sources Early, Recommendation 1: </a:t>
            </a:r>
            <a:r>
              <a:rPr lang="en-US" i="1" kern="0" dirty="0">
                <a:latin typeface="+mj-lt"/>
                <a:cs typeface="Times New Roman" panose="02020603050405020304" pitchFamily="18" charset="0"/>
              </a:rPr>
              <a:t>“…</a:t>
            </a:r>
            <a:r>
              <a:rPr lang="en-US" i="1" dirty="0"/>
              <a:t> address groundwater discharges that may </a:t>
            </a:r>
            <a:r>
              <a:rPr lang="en-US" i="1" dirty="0" err="1"/>
              <a:t>re­contaminate</a:t>
            </a:r>
            <a:r>
              <a:rPr lang="en-US" i="1" dirty="0"/>
              <a:t> the Creek.”</a:t>
            </a:r>
            <a:endParaRPr lang="en-US" i="1" kern="0" dirty="0">
              <a:latin typeface="+mj-lt"/>
              <a:cs typeface="Times New Roman" panose="02020603050405020304" pitchFamily="18" charset="0"/>
            </a:endParaRPr>
          </a:p>
          <a:p>
            <a:r>
              <a:rPr lang="en-US" kern="0" dirty="0">
                <a:latin typeface="+mj-lt"/>
                <a:cs typeface="Times New Roman" panose="02020603050405020304" pitchFamily="18" charset="0"/>
              </a:rPr>
              <a:t>Principle 4 - Develop and Refine a Conceptual Site Model that Considers Sediment Stability, Recommendation 4: </a:t>
            </a:r>
            <a:r>
              <a:rPr lang="en-US" i="1" kern="0" dirty="0">
                <a:latin typeface="+mj-lt"/>
                <a:cs typeface="Times New Roman" panose="02020603050405020304" pitchFamily="18" charset="0"/>
              </a:rPr>
              <a:t>“</a:t>
            </a:r>
            <a:r>
              <a:rPr lang="en-US" i="1" dirty="0"/>
              <a:t>…include a description of how any models used in remedy selection were reviewed, calibrated, validated, and how the uncertainties in model predictions were considered.”</a:t>
            </a:r>
          </a:p>
          <a:p>
            <a:r>
              <a:rPr lang="en-US" dirty="0">
                <a:solidFill>
                  <a:srgbClr val="000000"/>
                </a:solidFill>
                <a:effectLst/>
                <a:latin typeface="Arial" panose="020B0604020202020204" pitchFamily="34" charset="0"/>
                <a:ea typeface="Calibri" panose="020F0502020204030204" pitchFamily="34" charset="0"/>
              </a:rPr>
              <a:t>Principle 5 - Use an Iterative Approach in a Risk-Based Framework, Recommendation 6: </a:t>
            </a:r>
            <a:r>
              <a:rPr lang="en-US" i="1" dirty="0">
                <a:solidFill>
                  <a:srgbClr val="000000"/>
                </a:solidFill>
                <a:effectLst/>
                <a:latin typeface="Arial" panose="020B0604020202020204" pitchFamily="34" charset="0"/>
                <a:ea typeface="Calibri" panose="020F0502020204030204" pitchFamily="34" charset="0"/>
              </a:rPr>
              <a:t>“…more quickly remediate the nonaqueous phase liquid (NAPL) sources near the manufactured gas plants, upland source areas not addressed by the State, and discrete hot spots…”</a:t>
            </a:r>
            <a:endParaRPr lang="en-US" i="1" dirty="0">
              <a:latin typeface="Calibri" panose="020F0502020204030204" pitchFamily="34" charset="0"/>
              <a:ea typeface="Calibri" panose="020F0502020204030204" pitchFamily="34" charset="0"/>
            </a:endParaRPr>
          </a:p>
          <a:p>
            <a:r>
              <a:rPr lang="en-US" dirty="0">
                <a:solidFill>
                  <a:srgbClr val="000000"/>
                </a:solidFill>
                <a:effectLst/>
                <a:latin typeface="Arial" panose="020B0604020202020204" pitchFamily="34" charset="0"/>
                <a:ea typeface="Calibri" panose="020F0502020204030204" pitchFamily="34" charset="0"/>
              </a:rPr>
              <a:t>Recommendation 9: “</a:t>
            </a:r>
            <a:r>
              <a:rPr lang="en-US" i="1" dirty="0">
                <a:solidFill>
                  <a:srgbClr val="000000"/>
                </a:solidFill>
                <a:effectLst/>
                <a:latin typeface="Arial" panose="020B0604020202020204" pitchFamily="34" charset="0"/>
                <a:ea typeface="Calibri" panose="020F0502020204030204" pitchFamily="34" charset="0"/>
              </a:rPr>
              <a:t>…the CSTAG recommends that Region 2 develop a plan for evaluating information that was not generated under an EPA approved work plan...</a:t>
            </a:r>
            <a:r>
              <a:rPr lang="en-US" dirty="0">
                <a:solidFill>
                  <a:srgbClr val="000000"/>
                </a:solidFill>
                <a:effectLst/>
                <a:latin typeface="Arial" panose="020B0604020202020204" pitchFamily="34" charset="0"/>
                <a:ea typeface="Calibri" panose="020F0502020204030204" pitchFamily="34" charset="0"/>
              </a:rPr>
              <a:t>”</a:t>
            </a:r>
            <a:endParaRPr lang="en-US" dirty="0">
              <a:solidFill>
                <a:srgbClr val="000000"/>
              </a:solidFill>
              <a:latin typeface="Calibri" panose="020F0502020204030204" pitchFamily="34" charset="0"/>
              <a:ea typeface="Calibri" panose="020F0502020204030204" pitchFamily="34" charset="0"/>
            </a:endParaRPr>
          </a:p>
          <a:p>
            <a:r>
              <a:rPr lang="en-US" dirty="0">
                <a:solidFill>
                  <a:srgbClr val="000000"/>
                </a:solidFill>
                <a:effectLst/>
                <a:latin typeface="Arial" panose="020B0604020202020204" pitchFamily="34" charset="0"/>
                <a:ea typeface="Calibri" panose="020F0502020204030204" pitchFamily="34" charset="0"/>
              </a:rPr>
              <a:t>Principle 6 - Carefully Evaluate the Assumptions and Uncertainties Associated with Site Characterization Data and Site Models</a:t>
            </a:r>
            <a:r>
              <a:rPr lang="en-US" dirty="0">
                <a:solidFill>
                  <a:srgbClr val="000000"/>
                </a:solidFill>
                <a:latin typeface="Arial" panose="020B0604020202020204" pitchFamily="34" charset="0"/>
                <a:ea typeface="Calibri" panose="020F0502020204030204" pitchFamily="34" charset="0"/>
              </a:rPr>
              <a:t>, </a:t>
            </a:r>
            <a:r>
              <a:rPr lang="en-US" dirty="0">
                <a:solidFill>
                  <a:srgbClr val="000000"/>
                </a:solidFill>
                <a:effectLst/>
                <a:latin typeface="Arial" panose="020B0604020202020204" pitchFamily="34" charset="0"/>
                <a:ea typeface="Calibri" panose="020F0502020204030204" pitchFamily="34" charset="0"/>
              </a:rPr>
              <a:t>Recommendation 10: </a:t>
            </a:r>
            <a:r>
              <a:rPr lang="en-US" i="1" dirty="0">
                <a:solidFill>
                  <a:srgbClr val="000000"/>
                </a:solidFill>
                <a:effectLst/>
                <a:latin typeface="Arial" panose="020B0604020202020204" pitchFamily="34" charset="0"/>
                <a:ea typeface="Calibri" panose="020F0502020204030204" pitchFamily="34" charset="0"/>
              </a:rPr>
              <a:t>“The determination of background concentrations for primary contaminants of concern is an important consideration...” </a:t>
            </a:r>
            <a:r>
              <a:rPr lang="en-US" i="1" dirty="0">
                <a:effectLst/>
                <a:latin typeface="Arial" panose="020B0604020202020204" pitchFamily="34" charset="0"/>
                <a:ea typeface="Calibri" panose="020F0502020204030204" pitchFamily="34" charset="0"/>
              </a:rPr>
              <a:t> </a:t>
            </a:r>
            <a:endParaRPr lang="en-US" i="1" dirty="0">
              <a:latin typeface="Calibri" panose="020F0502020204030204" pitchFamily="34" charset="0"/>
              <a:ea typeface="Calibri" panose="020F0502020204030204" pitchFamily="34" charset="0"/>
            </a:endParaRPr>
          </a:p>
          <a:p>
            <a:r>
              <a:rPr lang="en-US" dirty="0">
                <a:solidFill>
                  <a:srgbClr val="000000"/>
                </a:solidFill>
                <a:effectLst/>
                <a:latin typeface="Arial" panose="020B0604020202020204" pitchFamily="34" charset="0"/>
                <a:ea typeface="Calibri" panose="020F0502020204030204" pitchFamily="34" charset="0"/>
              </a:rPr>
              <a:t>Principle 7 - Select Site-specific, Project-specific, and Sediment-specific Risk Management</a:t>
            </a:r>
            <a:r>
              <a:rPr lang="en-US" dirty="0">
                <a:solidFill>
                  <a:srgbClr val="000000"/>
                </a:solidFill>
                <a:latin typeface="Arial" panose="020B0604020202020204" pitchFamily="34" charset="0"/>
                <a:ea typeface="Calibri" panose="020F0502020204030204" pitchFamily="34" charset="0"/>
              </a:rPr>
              <a:t> </a:t>
            </a:r>
            <a:r>
              <a:rPr lang="en-US" dirty="0">
                <a:solidFill>
                  <a:srgbClr val="000000"/>
                </a:solidFill>
                <a:effectLst/>
                <a:latin typeface="Arial" panose="020B0604020202020204" pitchFamily="34" charset="0"/>
                <a:ea typeface="Calibri" panose="020F0502020204030204" pitchFamily="34" charset="0"/>
              </a:rPr>
              <a:t>Approaches that will Achieve Risk-based Goals</a:t>
            </a:r>
            <a:r>
              <a:rPr lang="en-US" dirty="0">
                <a:solidFill>
                  <a:srgbClr val="000000"/>
                </a:solidFill>
                <a:latin typeface="Calibri" panose="020F0502020204030204" pitchFamily="34" charset="0"/>
                <a:ea typeface="Calibri" panose="020F0502020204030204" pitchFamily="34" charset="0"/>
              </a:rPr>
              <a:t>, </a:t>
            </a:r>
            <a:r>
              <a:rPr lang="en-US" dirty="0">
                <a:solidFill>
                  <a:srgbClr val="000000"/>
                </a:solidFill>
                <a:effectLst/>
                <a:latin typeface="Arial" panose="020B0604020202020204" pitchFamily="34" charset="0"/>
                <a:ea typeface="Calibri" panose="020F0502020204030204" pitchFamily="34" charset="0"/>
              </a:rPr>
              <a:t>Recommendation 13: </a:t>
            </a:r>
            <a:r>
              <a:rPr lang="en-US" i="1" dirty="0">
                <a:solidFill>
                  <a:srgbClr val="000000"/>
                </a:solidFill>
                <a:effectLst/>
                <a:latin typeface="Arial" panose="020B0604020202020204" pitchFamily="34" charset="0"/>
                <a:ea typeface="Calibri" panose="020F0502020204030204" pitchFamily="34" charset="0"/>
              </a:rPr>
              <a:t>“…consider whether bulkhead upgrades are necessary as</a:t>
            </a:r>
            <a:r>
              <a:rPr lang="en-US" i="1" dirty="0">
                <a:solidFill>
                  <a:srgbClr val="000000"/>
                </a:solidFill>
                <a:latin typeface="Arial" panose="020B0604020202020204" pitchFamily="34" charset="0"/>
                <a:ea typeface="Calibri" panose="020F0502020204030204" pitchFamily="34" charset="0"/>
              </a:rPr>
              <a:t> </a:t>
            </a:r>
            <a:r>
              <a:rPr lang="en-US" i="1" dirty="0">
                <a:solidFill>
                  <a:srgbClr val="000000"/>
                </a:solidFill>
                <a:effectLst/>
                <a:latin typeface="Arial" panose="020B0604020202020204" pitchFamily="34" charset="0"/>
                <a:ea typeface="Calibri" panose="020F0502020204030204" pitchFamily="34" charset="0"/>
              </a:rPr>
              <a:t>part of any remedy…”</a:t>
            </a:r>
            <a:endParaRPr lang="en-US" i="1" dirty="0">
              <a:latin typeface="Calibri" panose="020F0502020204030204" pitchFamily="34" charset="0"/>
              <a:ea typeface="Calibri" panose="020F0502020204030204" pitchFamily="34" charset="0"/>
            </a:endParaRPr>
          </a:p>
          <a:p>
            <a:r>
              <a:rPr lang="en-US" dirty="0">
                <a:solidFill>
                  <a:srgbClr val="000000"/>
                </a:solidFill>
                <a:effectLst/>
                <a:latin typeface="Arial" panose="020B0604020202020204" pitchFamily="34" charset="0"/>
                <a:ea typeface="Calibri" panose="020F0502020204030204" pitchFamily="34" charset="0"/>
              </a:rPr>
              <a:t>Recommendation 14, “…</a:t>
            </a:r>
            <a:r>
              <a:rPr lang="en-US" i="1" dirty="0">
                <a:solidFill>
                  <a:srgbClr val="000000"/>
                </a:solidFill>
                <a:effectLst/>
                <a:latin typeface="Arial" panose="020B0604020202020204" pitchFamily="34" charset="0"/>
                <a:ea typeface="Calibri" panose="020F0502020204030204" pitchFamily="34" charset="0"/>
              </a:rPr>
              <a:t>determine where the coal tar/NAPL is located within the Study Area… how the coal tar is entering the Creek will be critically important for evaluating effective remedies in the FS to contain, treat, or remove it.” </a:t>
            </a:r>
            <a:r>
              <a:rPr lang="en-US" i="1" dirty="0">
                <a:effectLst/>
                <a:latin typeface="Arial" panose="020B0604020202020204" pitchFamily="34" charset="0"/>
                <a:ea typeface="Calibri" panose="020F0502020204030204" pitchFamily="34" charset="0"/>
              </a:rPr>
              <a:t> </a:t>
            </a:r>
            <a:endParaRPr lang="en-US" i="1" dirty="0">
              <a:effectLst/>
              <a:latin typeface="Calibri" panose="020F0502020204030204" pitchFamily="34" charset="0"/>
              <a:ea typeface="Calibri" panose="020F0502020204030204" pitchFamily="34" charset="0"/>
            </a:endParaRPr>
          </a:p>
          <a:p>
            <a:endParaRPr lang="en-US" i="1" kern="0" dirty="0">
              <a:latin typeface="+mj-lt"/>
              <a:cs typeface="Times New Roman" panose="02020603050405020304" pitchFamily="18" charset="0"/>
            </a:endParaRPr>
          </a:p>
          <a:p>
            <a:endParaRPr lang="en-US" kern="0" dirty="0">
              <a:latin typeface="+mj-lt"/>
            </a:endParaRPr>
          </a:p>
          <a:p>
            <a:pPr marL="0" indent="0">
              <a:buNone/>
            </a:pPr>
            <a:endParaRPr lang="en-US" kern="0" dirty="0">
              <a:latin typeface="+mj-lt"/>
            </a:endParaRPr>
          </a:p>
          <a:p>
            <a:pPr marL="0" indent="0">
              <a:buFont typeface="Wingdings" pitchFamily="2" charset="2"/>
              <a:buNone/>
            </a:pPr>
            <a:endParaRPr lang="en-US" kern="0" dirty="0">
              <a:latin typeface="+mj-lt"/>
            </a:endParaRPr>
          </a:p>
          <a:p>
            <a:endParaRPr lang="en-US" kern="0" dirty="0">
              <a:latin typeface="+mj-lt"/>
            </a:endParaRPr>
          </a:p>
          <a:p>
            <a:endParaRPr lang="en-US" kern="0" dirty="0">
              <a:latin typeface="+mj-lt"/>
            </a:endParaRPr>
          </a:p>
          <a:p>
            <a:pPr lvl="1"/>
            <a:endParaRPr lang="en-US" kern="0" dirty="0">
              <a:latin typeface="+mj-lt"/>
            </a:endParaRPr>
          </a:p>
          <a:p>
            <a:pPr marL="0" indent="0">
              <a:buFont typeface="Wingdings" pitchFamily="2" charset="2"/>
              <a:buNone/>
            </a:pPr>
            <a:endParaRPr lang="en-US" kern="0" dirty="0">
              <a:latin typeface="+mj-lt"/>
            </a:endParaRPr>
          </a:p>
          <a:p>
            <a:endParaRPr lang="en-US" kern="0" dirty="0">
              <a:latin typeface="+mj-lt"/>
            </a:endParaRPr>
          </a:p>
          <a:p>
            <a:endParaRPr lang="en-US" kern="0" dirty="0">
              <a:latin typeface="+mj-lt"/>
            </a:endParaRPr>
          </a:p>
        </p:txBody>
      </p:sp>
    </p:spTree>
    <p:extLst>
      <p:ext uri="{BB962C8B-B14F-4D97-AF65-F5344CB8AC3E}">
        <p14:creationId xmlns:p14="http://schemas.microsoft.com/office/powerpoint/2010/main" val="1687697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39</a:t>
            </a:fld>
            <a:endParaRPr lang="en-US"/>
          </a:p>
        </p:txBody>
      </p:sp>
      <p:sp>
        <p:nvSpPr>
          <p:cNvPr id="6" name="Title 5">
            <a:extLst>
              <a:ext uri="{FF2B5EF4-FFF2-40B4-BE49-F238E27FC236}">
                <a16:creationId xmlns:a16="http://schemas.microsoft.com/office/drawing/2014/main" id="{762F0429-54DC-EB5D-82BD-F61E5020EBA0}"/>
              </a:ext>
            </a:extLst>
          </p:cNvPr>
          <p:cNvSpPr>
            <a:spLocks noGrp="1"/>
          </p:cNvSpPr>
          <p:nvPr>
            <p:ph type="title"/>
          </p:nvPr>
        </p:nvSpPr>
        <p:spPr>
          <a:xfrm>
            <a:off x="1524000" y="3264196"/>
            <a:ext cx="6363855" cy="533400"/>
          </a:xfrm>
        </p:spPr>
        <p:txBody>
          <a:bodyPr/>
          <a:lstStyle/>
          <a:p>
            <a:r>
              <a:rPr lang="en-US" dirty="0">
                <a:solidFill>
                  <a:schemeClr val="tx1"/>
                </a:solidFill>
              </a:rPr>
              <a:t>Q&amp;A</a:t>
            </a:r>
          </a:p>
        </p:txBody>
      </p:sp>
    </p:spTree>
    <p:extLst>
      <p:ext uri="{BB962C8B-B14F-4D97-AF65-F5344CB8AC3E}">
        <p14:creationId xmlns:p14="http://schemas.microsoft.com/office/powerpoint/2010/main" val="3939855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E7876-426C-78E1-070F-B3BEB73E78AA}"/>
              </a:ext>
            </a:extLst>
          </p:cNvPr>
          <p:cNvSpPr>
            <a:spLocks noGrp="1"/>
          </p:cNvSpPr>
          <p:nvPr>
            <p:ph idx="14"/>
          </p:nvPr>
        </p:nvSpPr>
        <p:spPr>
          <a:xfrm>
            <a:off x="76200" y="592667"/>
            <a:ext cx="8991600" cy="6180666"/>
          </a:xfrm>
        </p:spPr>
        <p:txBody>
          <a:bodyPr/>
          <a:lstStyle/>
          <a:p>
            <a:pPr algn="l"/>
            <a:endParaRPr lang="en-US" sz="2200" dirty="0">
              <a:latin typeface="Calibri" panose="020F0502020204030204" pitchFamily="34" charset="0"/>
            </a:endParaRPr>
          </a:p>
          <a:p>
            <a:pPr algn="l"/>
            <a:endParaRPr lang="en-US" sz="2200" dirty="0">
              <a:latin typeface="Calibri" panose="020F0502020204030204" pitchFamily="34" charset="0"/>
            </a:endParaRPr>
          </a:p>
          <a:p>
            <a:pPr marL="228600" lvl="1" indent="0">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marL="0" indent="0" algn="l">
              <a:buNone/>
            </a:pPr>
            <a:endParaRPr lang="en-US" sz="2200" dirty="0">
              <a:latin typeface="Calibri" panose="020F0502020204030204" pitchFamily="34" charset="0"/>
            </a:endParaRPr>
          </a:p>
          <a:p>
            <a:pPr marL="0" indent="0" algn="l">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algn="l"/>
            <a:endParaRPr lang="en-US" sz="2200" dirty="0">
              <a:latin typeface="Calibri" panose="020F0502020204030204" pitchFamily="34" charset="0"/>
            </a:endParaRPr>
          </a:p>
          <a:p>
            <a:pPr lvl="1"/>
            <a:endParaRPr lang="en-US" sz="2200" dirty="0"/>
          </a:p>
          <a:p>
            <a:pPr marL="0" indent="0">
              <a:buNone/>
            </a:pPr>
            <a:endParaRPr lang="en-US" sz="2200" dirty="0"/>
          </a:p>
          <a:p>
            <a:endParaRPr lang="en-US" sz="2200" dirty="0"/>
          </a:p>
          <a:p>
            <a:endParaRPr lang="en-US" sz="2200" dirty="0"/>
          </a:p>
        </p:txBody>
      </p:sp>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0"/>
            <a:ext cx="8340132" cy="533400"/>
          </a:xfrm>
        </p:spPr>
        <p:txBody>
          <a:bodyPr anchor="ctr" anchorCtr="0"/>
          <a:lstStyle/>
          <a:p>
            <a:r>
              <a:rPr lang="en-US" dirty="0"/>
              <a:t>Uncertainty for the CSM is High </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4</a:t>
            </a:fld>
            <a:endParaRPr lang="en-US"/>
          </a:p>
        </p:txBody>
      </p:sp>
      <p:sp>
        <p:nvSpPr>
          <p:cNvPr id="3" name="Content Placeholder 1">
            <a:extLst>
              <a:ext uri="{FF2B5EF4-FFF2-40B4-BE49-F238E27FC236}">
                <a16:creationId xmlns:a16="http://schemas.microsoft.com/office/drawing/2014/main" id="{F0E051BC-CEBE-AFCA-0A2E-D9C0552C4F2D}"/>
              </a:ext>
            </a:extLst>
          </p:cNvPr>
          <p:cNvSpPr txBox="1">
            <a:spLocks/>
          </p:cNvSpPr>
          <p:nvPr/>
        </p:nvSpPr>
        <p:spPr>
          <a:xfrm>
            <a:off x="76200" y="606214"/>
            <a:ext cx="8991600" cy="6180666"/>
          </a:xfrm>
          <a:prstGeom prst="rect">
            <a:avLst/>
          </a:prstGeom>
        </p:spPr>
        <p:txBody>
          <a:bodyPr/>
          <a:lstStyle>
            <a:lvl1pPr marL="228600" indent="-228600" algn="l" rtl="0" eaLnBrk="1" fontAlgn="base" hangingPunct="1">
              <a:spcBef>
                <a:spcPts val="1200"/>
              </a:spcBef>
              <a:spcAft>
                <a:spcPct val="0"/>
              </a:spcAft>
              <a:buFont typeface="Wingdings" pitchFamily="2" charset="2"/>
              <a:buChar char="v"/>
              <a:defRPr sz="1600">
                <a:solidFill>
                  <a:schemeClr val="tx1"/>
                </a:solidFill>
                <a:latin typeface="+mn-lt"/>
                <a:ea typeface="+mn-ea"/>
                <a:cs typeface="+mn-cs"/>
              </a:defRPr>
            </a:lvl1pPr>
            <a:lvl2pPr marL="457200" indent="-228600" algn="l" rtl="0" eaLnBrk="1" fontAlgn="base" hangingPunct="1">
              <a:spcBef>
                <a:spcPts val="1200"/>
              </a:spcBef>
              <a:spcAft>
                <a:spcPct val="0"/>
              </a:spcAft>
              <a:buFont typeface="Wingdings" pitchFamily="2" charset="2"/>
              <a:buChar char="Ø"/>
              <a:defRPr sz="1600">
                <a:solidFill>
                  <a:schemeClr val="tx1"/>
                </a:solidFill>
                <a:latin typeface="+mn-lt"/>
                <a:cs typeface="+mn-cs"/>
              </a:defRPr>
            </a:lvl2pPr>
            <a:lvl3pPr marL="685800" indent="-228600" algn="l" rtl="0" eaLnBrk="1" fontAlgn="base" hangingPunct="1">
              <a:spcBef>
                <a:spcPts val="1200"/>
              </a:spcBef>
              <a:spcAft>
                <a:spcPct val="0"/>
              </a:spcAft>
              <a:buFont typeface="Wingdings" pitchFamily="2" charset="2"/>
              <a:buChar char="§"/>
              <a:defRPr sz="1600">
                <a:solidFill>
                  <a:schemeClr val="tx1"/>
                </a:solidFill>
                <a:latin typeface="+mn-lt"/>
                <a:cs typeface="+mn-cs"/>
              </a:defRPr>
            </a:lvl3pPr>
            <a:lvl4pPr marL="9144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4pPr>
            <a:lvl5pPr marL="11430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US" sz="2200" kern="0" dirty="0">
                <a:latin typeface="+mj-lt"/>
              </a:rPr>
              <a:t>CSM is basically a “solids-based mixing” model.</a:t>
            </a:r>
          </a:p>
          <a:p>
            <a:pPr lvl="1"/>
            <a:r>
              <a:rPr lang="en-US" sz="2200" kern="0" dirty="0">
                <a:latin typeface="+mj-lt"/>
              </a:rPr>
              <a:t>Significant uncertainty exists in the Sed-Trans Model </a:t>
            </a:r>
          </a:p>
          <a:p>
            <a:pPr lvl="1"/>
            <a:r>
              <a:rPr lang="en-US" sz="2200" kern="0" dirty="0">
                <a:latin typeface="+mj-lt"/>
              </a:rPr>
              <a:t>NAPL/GW inputs significantly impact solids entering the Creek from East River and point sources.</a:t>
            </a:r>
          </a:p>
          <a:p>
            <a:pPr lvl="1"/>
            <a:r>
              <a:rPr lang="en-US" sz="2200" kern="0" dirty="0">
                <a:latin typeface="+mj-lt"/>
              </a:rPr>
              <a:t>Data gaps are associated with contaminants entering the Creek from uplands – i.e., GW and NAPL Seeps.</a:t>
            </a:r>
          </a:p>
          <a:p>
            <a:pPr lvl="1"/>
            <a:r>
              <a:rPr lang="en-US" sz="2200" kern="0" dirty="0">
                <a:latin typeface="+mj-lt"/>
              </a:rPr>
              <a:t>No data in RI/FS characterizes NAPL seeping into the Creek.</a:t>
            </a:r>
          </a:p>
          <a:p>
            <a:r>
              <a:rPr lang="en-US" sz="2200" kern="0" dirty="0">
                <a:latin typeface="+mj-lt"/>
              </a:rPr>
              <a:t>The CFT model used for developing remedial alternatives currently sets the COPC loads from uplands entering to the Creek to </a:t>
            </a:r>
            <a:r>
              <a:rPr lang="en-US" sz="2200" b="1" kern="0" dirty="0">
                <a:latin typeface="+mj-lt"/>
              </a:rPr>
              <a:t>zero.</a:t>
            </a:r>
            <a:endParaRPr lang="en-US" sz="2200" kern="0" dirty="0">
              <a:latin typeface="+mj-lt"/>
            </a:endParaRPr>
          </a:p>
          <a:p>
            <a:r>
              <a:rPr lang="en-US" sz="2200" kern="0" dirty="0">
                <a:latin typeface="+mj-lt"/>
              </a:rPr>
              <a:t>The CFT report currently attributes inability of the model to estimate elevated concentrations in surface sediments to </a:t>
            </a:r>
            <a:r>
              <a:rPr lang="en-US" sz="2200" b="1" u="sng" kern="0" dirty="0">
                <a:latin typeface="+mj-lt"/>
              </a:rPr>
              <a:t>uncertainty in point sources</a:t>
            </a:r>
            <a:r>
              <a:rPr lang="en-US" sz="2200" kern="0" dirty="0">
                <a:latin typeface="+mj-lt"/>
              </a:rPr>
              <a:t> (as opposed to model uncertainty).</a:t>
            </a:r>
          </a:p>
          <a:p>
            <a:endParaRPr lang="en-US" sz="2200" kern="0" dirty="0">
              <a:latin typeface="+mj-lt"/>
            </a:endParaRPr>
          </a:p>
          <a:p>
            <a:endParaRPr lang="en-US" sz="2200" kern="0" dirty="0">
              <a:latin typeface="+mj-lt"/>
            </a:endParaRPr>
          </a:p>
          <a:p>
            <a:pPr marL="228600" lvl="1" indent="0">
              <a:buFont typeface="Wingdings" pitchFamily="2" charset="2"/>
              <a:buNone/>
            </a:pPr>
            <a:endParaRPr lang="en-US" sz="2200" kern="0" dirty="0">
              <a:latin typeface="+mj-lt"/>
            </a:endParaRPr>
          </a:p>
          <a:p>
            <a:endParaRPr lang="en-US" sz="2200" kern="0" dirty="0">
              <a:latin typeface="+mj-lt"/>
            </a:endParaRPr>
          </a:p>
          <a:p>
            <a:pPr marL="0" indent="0">
              <a:buFont typeface="Wingdings" pitchFamily="2" charset="2"/>
              <a:buNone/>
            </a:pPr>
            <a:endParaRPr lang="en-US" sz="2200" kern="0" dirty="0">
              <a:latin typeface="+mj-lt"/>
            </a:endParaRPr>
          </a:p>
          <a:p>
            <a:endParaRPr lang="en-US" sz="2200" kern="0" dirty="0">
              <a:latin typeface="+mj-lt"/>
            </a:endParaRPr>
          </a:p>
          <a:p>
            <a:endParaRPr lang="en-US" sz="2200" kern="0" dirty="0">
              <a:latin typeface="+mj-lt"/>
            </a:endParaRPr>
          </a:p>
          <a:p>
            <a:pPr lvl="1"/>
            <a:endParaRPr lang="en-US" sz="2200" kern="0" dirty="0">
              <a:latin typeface="+mj-lt"/>
            </a:endParaRPr>
          </a:p>
          <a:p>
            <a:pPr marL="0" indent="0">
              <a:buFont typeface="Wingdings" pitchFamily="2" charset="2"/>
              <a:buNone/>
            </a:pPr>
            <a:endParaRPr lang="en-US" sz="2200" kern="0" dirty="0">
              <a:latin typeface="+mj-lt"/>
            </a:endParaRPr>
          </a:p>
          <a:p>
            <a:endParaRPr lang="en-US" sz="2200" kern="0" dirty="0">
              <a:latin typeface="+mj-lt"/>
            </a:endParaRPr>
          </a:p>
          <a:p>
            <a:endParaRPr lang="en-US" sz="2200" kern="0" dirty="0">
              <a:latin typeface="+mj-lt"/>
            </a:endParaRPr>
          </a:p>
        </p:txBody>
      </p:sp>
    </p:spTree>
    <p:extLst>
      <p:ext uri="{BB962C8B-B14F-4D97-AF65-F5344CB8AC3E}">
        <p14:creationId xmlns:p14="http://schemas.microsoft.com/office/powerpoint/2010/main" val="3267077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E7876-426C-78E1-070F-B3BEB73E78AA}"/>
              </a:ext>
            </a:extLst>
          </p:cNvPr>
          <p:cNvSpPr>
            <a:spLocks noGrp="1"/>
          </p:cNvSpPr>
          <p:nvPr>
            <p:ph idx="14"/>
          </p:nvPr>
        </p:nvSpPr>
        <p:spPr>
          <a:xfrm>
            <a:off x="76200" y="592667"/>
            <a:ext cx="8991600" cy="6180666"/>
          </a:xfrm>
        </p:spPr>
        <p:txBody>
          <a:bodyPr/>
          <a:lstStyle/>
          <a:p>
            <a:pPr algn="l"/>
            <a:endParaRPr lang="en-US" sz="2200" dirty="0">
              <a:latin typeface="Calibri" panose="020F0502020204030204" pitchFamily="34" charset="0"/>
            </a:endParaRPr>
          </a:p>
          <a:p>
            <a:pPr algn="l"/>
            <a:endParaRPr lang="en-US" sz="2200" dirty="0">
              <a:latin typeface="Calibri" panose="020F0502020204030204" pitchFamily="34" charset="0"/>
            </a:endParaRPr>
          </a:p>
          <a:p>
            <a:pPr marL="228600" lvl="1" indent="0">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marL="0" indent="0" algn="l">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algn="l"/>
            <a:endParaRPr lang="en-US" sz="2200" dirty="0">
              <a:latin typeface="Calibri" panose="020F0502020204030204" pitchFamily="34" charset="0"/>
            </a:endParaRPr>
          </a:p>
          <a:p>
            <a:pPr lvl="1"/>
            <a:endParaRPr lang="en-US" sz="2200" dirty="0"/>
          </a:p>
          <a:p>
            <a:pPr marL="0" indent="0">
              <a:buNone/>
            </a:pPr>
            <a:endParaRPr lang="en-US" sz="2200" dirty="0"/>
          </a:p>
          <a:p>
            <a:endParaRPr lang="en-US" sz="2200" dirty="0"/>
          </a:p>
          <a:p>
            <a:endParaRPr lang="en-US" sz="2200" dirty="0"/>
          </a:p>
        </p:txBody>
      </p:sp>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0"/>
            <a:ext cx="8340132" cy="533400"/>
          </a:xfrm>
        </p:spPr>
        <p:txBody>
          <a:bodyPr anchor="ctr" anchorCtr="0"/>
          <a:lstStyle/>
          <a:p>
            <a:r>
              <a:rPr lang="en-US" sz="2000" dirty="0"/>
              <a:t>PCBs in Surface Sediments at Urban Water Bodies and CSO Solids</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5</a:t>
            </a:fld>
            <a:endParaRPr lang="en-US"/>
          </a:p>
        </p:txBody>
      </p:sp>
      <p:pic>
        <p:nvPicPr>
          <p:cNvPr id="7" name="Picture 6">
            <a:extLst>
              <a:ext uri="{FF2B5EF4-FFF2-40B4-BE49-F238E27FC236}">
                <a16:creationId xmlns:a16="http://schemas.microsoft.com/office/drawing/2014/main" id="{DA4FC67F-7628-A53A-89CF-BB45775455CF}"/>
              </a:ext>
            </a:extLst>
          </p:cNvPr>
          <p:cNvPicPr>
            <a:picLocks noChangeAspect="1"/>
          </p:cNvPicPr>
          <p:nvPr/>
        </p:nvPicPr>
        <p:blipFill rotWithShape="1">
          <a:blip r:embed="rId3">
            <a:extLst>
              <a:ext uri="{28A0092B-C50C-407E-A947-70E740481C1C}">
                <a14:useLocalDpi xmlns:a14="http://schemas.microsoft.com/office/drawing/2010/main" val="0"/>
              </a:ext>
            </a:extLst>
          </a:blip>
          <a:srcRect l="2372" t="3835" r="1934" b="844"/>
          <a:stretch/>
        </p:blipFill>
        <p:spPr bwMode="auto">
          <a:xfrm>
            <a:off x="38151" y="886691"/>
            <a:ext cx="9029649" cy="4922982"/>
          </a:xfrm>
          <a:prstGeom prst="rect">
            <a:avLst/>
          </a:prstGeom>
          <a:noFill/>
          <a:ln>
            <a:noFill/>
          </a:ln>
          <a:extLst>
            <a:ext uri="{53640926-AAD7-44D8-BBD7-CCE9431645EC}">
              <a14:shadowObscured xmlns:a14="http://schemas.microsoft.com/office/drawing/2010/main"/>
            </a:ext>
          </a:extLst>
        </p:spPr>
      </p:pic>
      <p:cxnSp>
        <p:nvCxnSpPr>
          <p:cNvPr id="3" name="Straight Connector 2">
            <a:extLst>
              <a:ext uri="{FF2B5EF4-FFF2-40B4-BE49-F238E27FC236}">
                <a16:creationId xmlns:a16="http://schemas.microsoft.com/office/drawing/2014/main" id="{BD988E3B-58BC-7DE0-779F-7AEC37FB1026}"/>
              </a:ext>
            </a:extLst>
          </p:cNvPr>
          <p:cNvCxnSpPr>
            <a:cxnSpLocks/>
          </p:cNvCxnSpPr>
          <p:nvPr/>
        </p:nvCxnSpPr>
        <p:spPr>
          <a:xfrm>
            <a:off x="221673" y="5061882"/>
            <a:ext cx="8846127" cy="1625"/>
          </a:xfrm>
          <a:prstGeom prst="line">
            <a:avLst/>
          </a:prstGeom>
          <a:ln w="19050">
            <a:solidFill>
              <a:srgbClr val="0033CC"/>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A58EF1E-5CC7-68BB-06EC-E8CA5A428DDD}"/>
              </a:ext>
            </a:extLst>
          </p:cNvPr>
          <p:cNvSpPr txBox="1"/>
          <p:nvPr/>
        </p:nvSpPr>
        <p:spPr>
          <a:xfrm>
            <a:off x="2429472" y="4802750"/>
            <a:ext cx="2142528" cy="276999"/>
          </a:xfrm>
          <a:prstGeom prst="rect">
            <a:avLst/>
          </a:prstGeom>
        </p:spPr>
        <p:txBody>
          <a:bodyPr wrap="square" rtlCol="0">
            <a:spAutoFit/>
          </a:bodyPr>
          <a:lstStyle/>
          <a:p>
            <a:pPr fontAlgn="auto">
              <a:spcBef>
                <a:spcPts val="0"/>
              </a:spcBef>
              <a:spcAft>
                <a:spcPts val="0"/>
              </a:spcAft>
            </a:pPr>
            <a:r>
              <a:rPr lang="en-US" sz="1200" dirty="0">
                <a:solidFill>
                  <a:srgbClr val="0033CC"/>
                </a:solidFill>
                <a:latin typeface="Arial"/>
                <a:cs typeface="Times New Roman" panose="02020603050405020304" pitchFamily="18" charset="0"/>
              </a:rPr>
              <a:t>Risk-Based Eco-PRG</a:t>
            </a:r>
          </a:p>
        </p:txBody>
      </p:sp>
      <p:sp>
        <p:nvSpPr>
          <p:cNvPr id="11" name="Rectangle 10">
            <a:extLst>
              <a:ext uri="{FF2B5EF4-FFF2-40B4-BE49-F238E27FC236}">
                <a16:creationId xmlns:a16="http://schemas.microsoft.com/office/drawing/2014/main" id="{39B5FE12-147F-EC74-C281-01DF3CC701E7}"/>
              </a:ext>
            </a:extLst>
          </p:cNvPr>
          <p:cNvSpPr/>
          <p:nvPr/>
        </p:nvSpPr>
        <p:spPr>
          <a:xfrm>
            <a:off x="-24051" y="5815481"/>
            <a:ext cx="9168051" cy="707886"/>
          </a:xfrm>
          <a:prstGeom prst="rect">
            <a:avLst/>
          </a:prstGeom>
        </p:spPr>
        <p:txBody>
          <a:bodyPr wrap="square">
            <a:spAutoFit/>
          </a:bodyPr>
          <a:lstStyle/>
          <a:p>
            <a:pPr algn="ctr">
              <a:spcAft>
                <a:spcPts val="0"/>
              </a:spcAft>
            </a:pPr>
            <a:r>
              <a:rPr lang="en-US" sz="2000" b="1" dirty="0"/>
              <a:t>Point sources have been extremely well-characterized with low uncertainty (multi-million-dollar, multi-year/seasonal program).</a:t>
            </a:r>
          </a:p>
        </p:txBody>
      </p:sp>
    </p:spTree>
    <p:extLst>
      <p:ext uri="{BB962C8B-B14F-4D97-AF65-F5344CB8AC3E}">
        <p14:creationId xmlns:p14="http://schemas.microsoft.com/office/powerpoint/2010/main" val="912192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4051" y="-43956"/>
            <a:ext cx="8329851" cy="656590"/>
          </a:xfrm>
          <a:prstGeom prst="rect">
            <a:avLst/>
          </a:prstGeom>
        </p:spPr>
        <p:txBody>
          <a:bodyPr anchor="ctr"/>
          <a:lstStyle/>
          <a:p>
            <a:pPr marL="457200" lvl="3" algn="ctr">
              <a:lnSpc>
                <a:spcPts val="2160"/>
              </a:lnSpc>
            </a:pPr>
            <a:r>
              <a:rPr lang="en-US" sz="2400" b="1" dirty="0">
                <a:solidFill>
                  <a:schemeClr val="bg1"/>
                </a:solidFill>
              </a:rPr>
              <a:t>CSO TPAH(17) levels similar across Urban Areas</a:t>
            </a:r>
          </a:p>
        </p:txBody>
      </p:sp>
      <p:pic>
        <p:nvPicPr>
          <p:cNvPr id="8" name="Picture 7"/>
          <p:cNvPicPr>
            <a:picLocks noChangeAspect="1"/>
          </p:cNvPicPr>
          <p:nvPr/>
        </p:nvPicPr>
        <p:blipFill>
          <a:blip r:embed="rId3"/>
          <a:stretch>
            <a:fillRect/>
          </a:stretch>
        </p:blipFill>
        <p:spPr>
          <a:xfrm>
            <a:off x="0" y="806891"/>
            <a:ext cx="9144000" cy="4779674"/>
          </a:xfrm>
          <a:prstGeom prst="rect">
            <a:avLst/>
          </a:prstGeom>
        </p:spPr>
      </p:pic>
      <p:cxnSp>
        <p:nvCxnSpPr>
          <p:cNvPr id="20" name="Straight Connector 19"/>
          <p:cNvCxnSpPr/>
          <p:nvPr/>
        </p:nvCxnSpPr>
        <p:spPr>
          <a:xfrm>
            <a:off x="2707925" y="889361"/>
            <a:ext cx="0" cy="4890908"/>
          </a:xfrm>
          <a:prstGeom prst="line">
            <a:avLst/>
          </a:prstGeom>
          <a:ln w="1270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654715" y="5528457"/>
            <a:ext cx="4975497" cy="261610"/>
          </a:xfrm>
          <a:prstGeom prst="rect">
            <a:avLst/>
          </a:prstGeom>
        </p:spPr>
        <p:txBody>
          <a:bodyPr wrap="square" rtlCol="0">
            <a:spAutoFit/>
          </a:bodyPr>
          <a:lstStyle/>
          <a:p>
            <a:pPr algn="ctr"/>
            <a:r>
              <a:rPr lang="en-US" sz="1100" b="1" dirty="0">
                <a:solidFill>
                  <a:srgbClr val="0000FF"/>
                </a:solidFill>
              </a:rPr>
              <a:t>Other Urban Waterbodies</a:t>
            </a:r>
          </a:p>
        </p:txBody>
      </p:sp>
      <p:sp>
        <p:nvSpPr>
          <p:cNvPr id="26" name="TextBox 25"/>
          <p:cNvSpPr txBox="1"/>
          <p:nvPr/>
        </p:nvSpPr>
        <p:spPr>
          <a:xfrm>
            <a:off x="7567587" y="5518659"/>
            <a:ext cx="1451431" cy="261610"/>
          </a:xfrm>
          <a:prstGeom prst="rect">
            <a:avLst/>
          </a:prstGeom>
        </p:spPr>
        <p:txBody>
          <a:bodyPr wrap="square" rtlCol="0">
            <a:spAutoFit/>
          </a:bodyPr>
          <a:lstStyle/>
          <a:p>
            <a:pPr algn="ctr"/>
            <a:r>
              <a:rPr lang="en-US" sz="1100" b="1" dirty="0">
                <a:solidFill>
                  <a:srgbClr val="0000FF"/>
                </a:solidFill>
              </a:rPr>
              <a:t>Superfund Sites</a:t>
            </a:r>
          </a:p>
        </p:txBody>
      </p:sp>
      <p:sp>
        <p:nvSpPr>
          <p:cNvPr id="18" name="TextBox 17"/>
          <p:cNvSpPr txBox="1"/>
          <p:nvPr/>
        </p:nvSpPr>
        <p:spPr>
          <a:xfrm>
            <a:off x="557362" y="5244967"/>
            <a:ext cx="722724" cy="276999"/>
          </a:xfrm>
          <a:prstGeom prst="rect">
            <a:avLst/>
          </a:prstGeom>
          <a:solidFill>
            <a:schemeClr val="bg1"/>
          </a:solidFill>
        </p:spPr>
        <p:txBody>
          <a:bodyPr wrap="square" lIns="0" tIns="0" rIns="0" bIns="0"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Lower Passaic River</a:t>
            </a:r>
          </a:p>
        </p:txBody>
      </p:sp>
      <p:sp>
        <p:nvSpPr>
          <p:cNvPr id="23" name="TextBox 22"/>
          <p:cNvSpPr txBox="1"/>
          <p:nvPr/>
        </p:nvSpPr>
        <p:spPr>
          <a:xfrm>
            <a:off x="471775" y="5533558"/>
            <a:ext cx="2164627" cy="261610"/>
          </a:xfrm>
          <a:prstGeom prst="rect">
            <a:avLst/>
          </a:prstGeom>
        </p:spPr>
        <p:txBody>
          <a:bodyPr wrap="square" rtlCol="0">
            <a:spAutoFit/>
          </a:bodyPr>
          <a:lstStyle/>
          <a:p>
            <a:pPr algn="ctr"/>
            <a:r>
              <a:rPr lang="en-US" sz="1100" b="1" dirty="0">
                <a:solidFill>
                  <a:srgbClr val="0000FF"/>
                </a:solidFill>
              </a:rPr>
              <a:t>CSO Solids</a:t>
            </a:r>
          </a:p>
        </p:txBody>
      </p:sp>
      <p:sp>
        <p:nvSpPr>
          <p:cNvPr id="21" name="TextBox 20"/>
          <p:cNvSpPr txBox="1"/>
          <p:nvPr/>
        </p:nvSpPr>
        <p:spPr>
          <a:xfrm>
            <a:off x="1327836" y="5237273"/>
            <a:ext cx="573723" cy="292388"/>
          </a:xfrm>
          <a:prstGeom prst="rect">
            <a:avLst/>
          </a:prstGeom>
          <a:solidFill>
            <a:schemeClr val="bg1"/>
          </a:solidFill>
        </p:spPr>
        <p:txBody>
          <a:bodyPr wrap="square" lIns="0" tIns="0" rIns="0" bIns="0"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Newtown</a:t>
            </a:r>
            <a:r>
              <a:rPr lang="en-US" sz="1000" b="1" dirty="0"/>
              <a:t> </a:t>
            </a:r>
            <a:r>
              <a:rPr lang="en-US" b="1" dirty="0">
                <a:latin typeface="Segoe UI" panose="020B0502040204020203" pitchFamily="34" charset="0"/>
                <a:ea typeface="Segoe UI" panose="020B0502040204020203" pitchFamily="34" charset="0"/>
                <a:cs typeface="Segoe UI" panose="020B0502040204020203" pitchFamily="34" charset="0"/>
              </a:rPr>
              <a:t>Creek</a:t>
            </a:r>
          </a:p>
        </p:txBody>
      </p:sp>
      <p:sp>
        <p:nvSpPr>
          <p:cNvPr id="24" name="TextBox 23"/>
          <p:cNvSpPr txBox="1"/>
          <p:nvPr/>
        </p:nvSpPr>
        <p:spPr>
          <a:xfrm>
            <a:off x="2039944" y="5237273"/>
            <a:ext cx="573723" cy="292388"/>
          </a:xfrm>
          <a:prstGeom prst="rect">
            <a:avLst/>
          </a:prstGeom>
          <a:solidFill>
            <a:schemeClr val="bg1"/>
          </a:solidFill>
        </p:spPr>
        <p:txBody>
          <a:bodyPr wrap="square" lIns="0" tIns="0" rIns="0" bIns="0"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Gowanus</a:t>
            </a:r>
            <a:r>
              <a:rPr lang="en-US" sz="1000" b="1" dirty="0"/>
              <a:t> </a:t>
            </a:r>
            <a:r>
              <a:rPr lang="en-US" b="1" dirty="0">
                <a:latin typeface="Segoe UI" panose="020B0502040204020203" pitchFamily="34" charset="0"/>
                <a:ea typeface="Segoe UI" panose="020B0502040204020203" pitchFamily="34" charset="0"/>
                <a:cs typeface="Segoe UI" panose="020B0502040204020203" pitchFamily="34" charset="0"/>
              </a:rPr>
              <a:t>Canal</a:t>
            </a:r>
          </a:p>
        </p:txBody>
      </p:sp>
      <p:grpSp>
        <p:nvGrpSpPr>
          <p:cNvPr id="7" name="Group 6"/>
          <p:cNvGrpSpPr/>
          <p:nvPr/>
        </p:nvGrpSpPr>
        <p:grpSpPr>
          <a:xfrm>
            <a:off x="57150" y="550378"/>
            <a:ext cx="1097112" cy="261610"/>
            <a:chOff x="279400" y="5914395"/>
            <a:chExt cx="1097112" cy="261610"/>
          </a:xfrm>
        </p:grpSpPr>
        <p:cxnSp>
          <p:nvCxnSpPr>
            <p:cNvPr id="3" name="Straight Connector 2"/>
            <p:cNvCxnSpPr/>
            <p:nvPr/>
          </p:nvCxnSpPr>
          <p:spPr>
            <a:xfrm>
              <a:off x="279400" y="6045200"/>
              <a:ext cx="4572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79612" y="5914395"/>
              <a:ext cx="596900" cy="261610"/>
            </a:xfrm>
            <a:prstGeom prst="rect">
              <a:avLst/>
            </a:prstGeom>
          </p:spPr>
          <p:txBody>
            <a:bodyPr wrap="square" rtlCol="0">
              <a:spAutoFit/>
            </a:bodyPr>
            <a:lstStyle/>
            <a:p>
              <a:r>
                <a:rPr lang="en-US" sz="1100" dirty="0"/>
                <a:t>Mean</a:t>
              </a:r>
            </a:p>
          </p:txBody>
        </p:sp>
      </p:grpSp>
      <p:sp>
        <p:nvSpPr>
          <p:cNvPr id="11" name="TextBox 10"/>
          <p:cNvSpPr txBox="1"/>
          <p:nvPr/>
        </p:nvSpPr>
        <p:spPr>
          <a:xfrm>
            <a:off x="557362" y="6007100"/>
            <a:ext cx="4421038" cy="711200"/>
          </a:xfrm>
          <a:prstGeom prst="rect">
            <a:avLst/>
          </a:prstGeom>
        </p:spPr>
        <p:txBody>
          <a:bodyPr wrap="square" rtlCol="0">
            <a:spAutoFit/>
          </a:bodyPr>
          <a:lstStyle/>
          <a:p>
            <a:endParaRPr lang="en-US" dirty="0"/>
          </a:p>
        </p:txBody>
      </p:sp>
      <p:sp>
        <p:nvSpPr>
          <p:cNvPr id="33" name="TextBox 32"/>
          <p:cNvSpPr txBox="1"/>
          <p:nvPr/>
        </p:nvSpPr>
        <p:spPr>
          <a:xfrm>
            <a:off x="7511565" y="577027"/>
            <a:ext cx="800891" cy="230832"/>
          </a:xfrm>
          <a:prstGeom prst="rect">
            <a:avLst/>
          </a:prstGeom>
          <a:solidFill>
            <a:schemeClr val="bg1"/>
          </a:solidFill>
        </p:spPr>
        <p:txBody>
          <a:bodyPr wrap="square" rtlCol="0">
            <a:spAutoFit/>
          </a:bodyPr>
          <a:lstStyle/>
          <a:p>
            <a:pPr algn="ctr"/>
            <a:r>
              <a:rPr lang="en-US" b="1" dirty="0"/>
              <a:t>Max: 1,243</a:t>
            </a:r>
          </a:p>
        </p:txBody>
      </p:sp>
      <p:sp>
        <p:nvSpPr>
          <p:cNvPr id="35" name="TextBox 34"/>
          <p:cNvSpPr txBox="1"/>
          <p:nvPr/>
        </p:nvSpPr>
        <p:spPr>
          <a:xfrm>
            <a:off x="8340132" y="581156"/>
            <a:ext cx="796065" cy="230832"/>
          </a:xfrm>
          <a:prstGeom prst="rect">
            <a:avLst/>
          </a:prstGeom>
          <a:solidFill>
            <a:schemeClr val="bg1"/>
          </a:solidFill>
        </p:spPr>
        <p:txBody>
          <a:bodyPr wrap="square" rtlCol="0">
            <a:spAutoFit/>
          </a:bodyPr>
          <a:lstStyle/>
          <a:p>
            <a:pPr algn="ctr"/>
            <a:r>
              <a:rPr lang="en-US" b="1" dirty="0"/>
              <a:t>Max: 6,670</a:t>
            </a:r>
          </a:p>
        </p:txBody>
      </p:sp>
      <p:sp>
        <p:nvSpPr>
          <p:cNvPr id="36" name="TextBox 35"/>
          <p:cNvSpPr txBox="1"/>
          <p:nvPr/>
        </p:nvSpPr>
        <p:spPr>
          <a:xfrm>
            <a:off x="7920619" y="907262"/>
            <a:ext cx="45719" cy="369332"/>
          </a:xfrm>
          <a:prstGeom prst="rect">
            <a:avLst/>
          </a:prstGeom>
          <a:solidFill>
            <a:schemeClr val="bg1"/>
          </a:solidFill>
        </p:spPr>
        <p:txBody>
          <a:bodyPr wrap="square" rtlCol="0">
            <a:spAutoFit/>
          </a:bodyPr>
          <a:lstStyle/>
          <a:p>
            <a:pPr algn="ctr"/>
            <a:r>
              <a:rPr lang="en-US" b="1" dirty="0"/>
              <a:t>4</a:t>
            </a:r>
          </a:p>
          <a:p>
            <a:pPr algn="ctr"/>
            <a:r>
              <a:rPr lang="en-US" b="1" dirty="0"/>
              <a:t>^</a:t>
            </a:r>
          </a:p>
        </p:txBody>
      </p:sp>
      <p:sp>
        <p:nvSpPr>
          <p:cNvPr id="37" name="TextBox 36"/>
          <p:cNvSpPr txBox="1"/>
          <p:nvPr/>
        </p:nvSpPr>
        <p:spPr>
          <a:xfrm flipH="1">
            <a:off x="8664880" y="889174"/>
            <a:ext cx="65366" cy="369332"/>
          </a:xfrm>
          <a:prstGeom prst="rect">
            <a:avLst/>
          </a:prstGeom>
          <a:solidFill>
            <a:schemeClr val="bg1"/>
          </a:solidFill>
        </p:spPr>
        <p:txBody>
          <a:bodyPr wrap="square" rtlCol="0">
            <a:spAutoFit/>
          </a:bodyPr>
          <a:lstStyle/>
          <a:p>
            <a:pPr algn="ctr"/>
            <a:r>
              <a:rPr lang="en-US" b="1" dirty="0"/>
              <a:t>8</a:t>
            </a:r>
          </a:p>
          <a:p>
            <a:pPr algn="ctr"/>
            <a:r>
              <a:rPr lang="en-US" b="1" dirty="0"/>
              <a:t>^</a:t>
            </a:r>
          </a:p>
        </p:txBody>
      </p:sp>
      <p:sp>
        <p:nvSpPr>
          <p:cNvPr id="39" name="TextBox 38"/>
          <p:cNvSpPr txBox="1"/>
          <p:nvPr/>
        </p:nvSpPr>
        <p:spPr>
          <a:xfrm>
            <a:off x="7697743" y="5218330"/>
            <a:ext cx="669668" cy="276999"/>
          </a:xfrm>
          <a:prstGeom prst="rect">
            <a:avLst/>
          </a:prstGeom>
          <a:solidFill>
            <a:schemeClr val="bg1"/>
          </a:solidFill>
        </p:spPr>
        <p:txBody>
          <a:bodyPr wrap="square" lIns="0" tIns="0" rIns="0" bIns="0" rtlCol="0">
            <a:spAutoFit/>
          </a:bodyPr>
          <a:lstStyle>
            <a:defPPr>
              <a:defRPr lang="en-US"/>
            </a:defPPr>
            <a:lvl1pPr algn="ctr">
              <a:defRPr b="1">
                <a:latin typeface="Segoe UI" panose="020B0502040204020203" pitchFamily="34" charset="0"/>
                <a:ea typeface="Segoe UI" panose="020B0502040204020203" pitchFamily="34" charset="0"/>
                <a:cs typeface="Segoe UI" panose="020B0502040204020203" pitchFamily="34" charset="0"/>
              </a:defRPr>
            </a:lvl1pPr>
          </a:lstStyle>
          <a:p>
            <a:r>
              <a:rPr lang="en-US" dirty="0"/>
              <a:t>Newtown</a:t>
            </a:r>
          </a:p>
          <a:p>
            <a:r>
              <a:rPr lang="en-US" dirty="0"/>
              <a:t>Creek</a:t>
            </a:r>
          </a:p>
        </p:txBody>
      </p:sp>
      <p:sp>
        <p:nvSpPr>
          <p:cNvPr id="40" name="TextBox 39"/>
          <p:cNvSpPr txBox="1"/>
          <p:nvPr/>
        </p:nvSpPr>
        <p:spPr>
          <a:xfrm>
            <a:off x="8415947" y="5210635"/>
            <a:ext cx="661053" cy="276999"/>
          </a:xfrm>
          <a:prstGeom prst="rect">
            <a:avLst/>
          </a:prstGeom>
          <a:solidFill>
            <a:schemeClr val="bg1"/>
          </a:solidFill>
        </p:spPr>
        <p:txBody>
          <a:bodyPr wrap="square" lIns="0" tIns="0" rIns="0" bIns="0" rtlCol="0">
            <a:spAutoFit/>
          </a:bodyPr>
          <a:lstStyle>
            <a:defPPr>
              <a:defRPr lang="en-US"/>
            </a:defPPr>
            <a:lvl1pPr algn="ctr">
              <a:defRPr b="1">
                <a:latin typeface="Segoe UI" panose="020B0502040204020203" pitchFamily="34" charset="0"/>
                <a:ea typeface="Segoe UI" panose="020B0502040204020203" pitchFamily="34" charset="0"/>
                <a:cs typeface="Segoe UI" panose="020B0502040204020203" pitchFamily="34" charset="0"/>
              </a:defRPr>
            </a:lvl1pPr>
          </a:lstStyle>
          <a:p>
            <a:r>
              <a:rPr lang="en-US" dirty="0"/>
              <a:t>Gowanus</a:t>
            </a:r>
          </a:p>
          <a:p>
            <a:r>
              <a:rPr lang="en-US" dirty="0"/>
              <a:t>Canal</a:t>
            </a:r>
          </a:p>
        </p:txBody>
      </p:sp>
      <p:sp>
        <p:nvSpPr>
          <p:cNvPr id="41" name="TextBox 40"/>
          <p:cNvSpPr txBox="1"/>
          <p:nvPr/>
        </p:nvSpPr>
        <p:spPr>
          <a:xfrm rot="16200000">
            <a:off x="-534495" y="2876820"/>
            <a:ext cx="1315211" cy="246221"/>
          </a:xfrm>
          <a:prstGeom prst="rect">
            <a:avLst/>
          </a:prstGeom>
          <a:solidFill>
            <a:schemeClr val="bg1"/>
          </a:solidFill>
        </p:spPr>
        <p:txBody>
          <a:bodyPr wrap="square" rtlCol="0">
            <a:spAutoFit/>
          </a:bodyPr>
          <a:lstStyle/>
          <a:p>
            <a:pPr algn="ctr"/>
            <a:r>
              <a:rPr lang="en-US" sz="1000" b="1" dirty="0">
                <a:latin typeface="+mj-lt"/>
                <a:ea typeface="Tahoma" panose="020B0604030504040204" pitchFamily="34" charset="0"/>
                <a:cs typeface="Tahoma" panose="020B0604030504040204" pitchFamily="34" charset="0"/>
              </a:rPr>
              <a:t>TPAH - 17 (mg/kg)</a:t>
            </a:r>
          </a:p>
        </p:txBody>
      </p:sp>
      <p:sp>
        <p:nvSpPr>
          <p:cNvPr id="42" name="TextBox 41"/>
          <p:cNvSpPr txBox="1"/>
          <p:nvPr/>
        </p:nvSpPr>
        <p:spPr>
          <a:xfrm>
            <a:off x="2766078" y="5218330"/>
            <a:ext cx="567051" cy="142245"/>
          </a:xfrm>
          <a:prstGeom prst="rect">
            <a:avLst/>
          </a:prstGeom>
          <a:solidFill>
            <a:schemeClr val="bg1"/>
          </a:solidFill>
        </p:spPr>
        <p:txBody>
          <a:bodyPr wrap="square" lIns="0" tIns="0" rIns="0" bIns="0" rtlCol="0">
            <a:spAutoFit/>
          </a:bodyPr>
          <a:lstStyle>
            <a:defPPr>
              <a:defRPr lang="en-US"/>
            </a:defPPr>
            <a:lvl1pPr algn="ctr">
              <a:defRPr b="1">
                <a:latin typeface="Segoe UI" panose="020B0502040204020203" pitchFamily="34" charset="0"/>
                <a:ea typeface="Segoe UI" panose="020B0502040204020203" pitchFamily="34" charset="0"/>
                <a:cs typeface="Segoe UI" panose="020B0502040204020203" pitchFamily="34" charset="0"/>
              </a:defRPr>
            </a:lvl1pPr>
          </a:lstStyle>
          <a:p>
            <a:r>
              <a:rPr lang="en-US" dirty="0"/>
              <a:t>Flushing</a:t>
            </a:r>
          </a:p>
        </p:txBody>
      </p:sp>
      <p:cxnSp>
        <p:nvCxnSpPr>
          <p:cNvPr id="43" name="Straight Connector 42"/>
          <p:cNvCxnSpPr/>
          <p:nvPr/>
        </p:nvCxnSpPr>
        <p:spPr>
          <a:xfrm flipH="1">
            <a:off x="7688865" y="880147"/>
            <a:ext cx="7620" cy="4915021"/>
          </a:xfrm>
          <a:prstGeom prst="line">
            <a:avLst/>
          </a:prstGeom>
          <a:ln w="1270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393610" y="5232433"/>
            <a:ext cx="669668" cy="138499"/>
          </a:xfrm>
          <a:prstGeom prst="rect">
            <a:avLst/>
          </a:prstGeom>
          <a:solidFill>
            <a:schemeClr val="bg1"/>
          </a:solidFill>
        </p:spPr>
        <p:txBody>
          <a:bodyPr wrap="square" lIns="0" tIns="0" rIns="0" bIns="0" rtlCol="0">
            <a:spAutoFit/>
          </a:bodyPr>
          <a:lstStyle>
            <a:defPPr>
              <a:defRPr lang="en-US"/>
            </a:defPPr>
            <a:lvl1pPr algn="ctr">
              <a:defRPr b="1">
                <a:latin typeface="Segoe UI" panose="020B0502040204020203" pitchFamily="34" charset="0"/>
                <a:ea typeface="Segoe UI" panose="020B0502040204020203" pitchFamily="34" charset="0"/>
                <a:cs typeface="Segoe UI" panose="020B0502040204020203" pitchFamily="34" charset="0"/>
              </a:defRPr>
            </a:lvl1pPr>
          </a:lstStyle>
          <a:p>
            <a:r>
              <a:rPr lang="en-US" dirty="0"/>
              <a:t>Spring</a:t>
            </a:r>
          </a:p>
        </p:txBody>
      </p:sp>
      <p:sp>
        <p:nvSpPr>
          <p:cNvPr id="45" name="TextBox 44"/>
          <p:cNvSpPr txBox="1"/>
          <p:nvPr/>
        </p:nvSpPr>
        <p:spPr>
          <a:xfrm>
            <a:off x="4110816" y="5217620"/>
            <a:ext cx="669668" cy="138499"/>
          </a:xfrm>
          <a:prstGeom prst="rect">
            <a:avLst/>
          </a:prstGeom>
          <a:solidFill>
            <a:schemeClr val="bg1"/>
          </a:solidFill>
        </p:spPr>
        <p:txBody>
          <a:bodyPr wrap="square" lIns="0" tIns="0" rIns="0" bIns="0" rtlCol="0">
            <a:spAutoFit/>
          </a:bodyPr>
          <a:lstStyle>
            <a:defPPr>
              <a:defRPr lang="en-US"/>
            </a:defPPr>
            <a:lvl1pPr algn="ctr">
              <a:defRPr b="1">
                <a:latin typeface="Segoe UI" panose="020B0502040204020203" pitchFamily="34" charset="0"/>
                <a:ea typeface="Segoe UI" panose="020B0502040204020203" pitchFamily="34" charset="0"/>
                <a:cs typeface="Segoe UI" panose="020B0502040204020203" pitchFamily="34" charset="0"/>
              </a:defRPr>
            </a:lvl1pPr>
          </a:lstStyle>
          <a:p>
            <a:r>
              <a:rPr lang="en-US" dirty="0"/>
              <a:t>Steinway</a:t>
            </a:r>
          </a:p>
        </p:txBody>
      </p:sp>
      <p:sp>
        <p:nvSpPr>
          <p:cNvPr id="46" name="TextBox 45"/>
          <p:cNvSpPr txBox="1"/>
          <p:nvPr/>
        </p:nvSpPr>
        <p:spPr>
          <a:xfrm>
            <a:off x="4875510" y="5222076"/>
            <a:ext cx="669668" cy="138499"/>
          </a:xfrm>
          <a:prstGeom prst="rect">
            <a:avLst/>
          </a:prstGeom>
          <a:solidFill>
            <a:schemeClr val="bg1"/>
          </a:solidFill>
        </p:spPr>
        <p:txBody>
          <a:bodyPr wrap="square" lIns="0" tIns="0" rIns="0" bIns="0" rtlCol="0">
            <a:spAutoFit/>
          </a:bodyPr>
          <a:lstStyle>
            <a:defPPr>
              <a:defRPr lang="en-US"/>
            </a:defPPr>
            <a:lvl1pPr algn="ctr">
              <a:defRPr b="1">
                <a:latin typeface="Segoe UI" panose="020B0502040204020203" pitchFamily="34" charset="0"/>
                <a:ea typeface="Segoe UI" panose="020B0502040204020203" pitchFamily="34" charset="0"/>
                <a:cs typeface="Segoe UI" panose="020B0502040204020203" pitchFamily="34" charset="0"/>
              </a:defRPr>
            </a:lvl1pPr>
          </a:lstStyle>
          <a:p>
            <a:r>
              <a:rPr lang="en-US" dirty="0"/>
              <a:t>Hendrix</a:t>
            </a:r>
          </a:p>
        </p:txBody>
      </p:sp>
      <p:sp>
        <p:nvSpPr>
          <p:cNvPr id="47" name="TextBox 46"/>
          <p:cNvSpPr txBox="1"/>
          <p:nvPr/>
        </p:nvSpPr>
        <p:spPr>
          <a:xfrm>
            <a:off x="5593713" y="5231436"/>
            <a:ext cx="669668" cy="138499"/>
          </a:xfrm>
          <a:prstGeom prst="rect">
            <a:avLst/>
          </a:prstGeom>
          <a:solidFill>
            <a:schemeClr val="bg1"/>
          </a:solidFill>
        </p:spPr>
        <p:txBody>
          <a:bodyPr wrap="square" lIns="0" tIns="0" rIns="0" bIns="0" rtlCol="0">
            <a:spAutoFit/>
          </a:bodyPr>
          <a:lstStyle>
            <a:defPPr>
              <a:defRPr lang="en-US"/>
            </a:defPPr>
            <a:lvl1pPr algn="ctr">
              <a:defRPr b="1">
                <a:latin typeface="Segoe UI" panose="020B0502040204020203" pitchFamily="34" charset="0"/>
                <a:ea typeface="Segoe UI" panose="020B0502040204020203" pitchFamily="34" charset="0"/>
                <a:cs typeface="Segoe UI" panose="020B0502040204020203" pitchFamily="34" charset="0"/>
              </a:defRPr>
            </a:lvl1pPr>
          </a:lstStyle>
          <a:p>
            <a:r>
              <a:rPr lang="en-US" dirty="0"/>
              <a:t>Fresh</a:t>
            </a:r>
          </a:p>
        </p:txBody>
      </p:sp>
      <p:sp>
        <p:nvSpPr>
          <p:cNvPr id="48" name="TextBox 47"/>
          <p:cNvSpPr txBox="1"/>
          <p:nvPr/>
        </p:nvSpPr>
        <p:spPr>
          <a:xfrm>
            <a:off x="6263812" y="5237600"/>
            <a:ext cx="669668" cy="276999"/>
          </a:xfrm>
          <a:prstGeom prst="rect">
            <a:avLst/>
          </a:prstGeom>
          <a:solidFill>
            <a:schemeClr val="bg1"/>
          </a:solidFill>
        </p:spPr>
        <p:txBody>
          <a:bodyPr wrap="square" lIns="0" tIns="0" rIns="0" bIns="0" rtlCol="0">
            <a:spAutoFit/>
          </a:bodyPr>
          <a:lstStyle>
            <a:defPPr>
              <a:defRPr lang="en-US"/>
            </a:defPPr>
            <a:lvl1pPr algn="ctr">
              <a:defRPr b="1">
                <a:latin typeface="Segoe UI" panose="020B0502040204020203" pitchFamily="34" charset="0"/>
                <a:ea typeface="Segoe UI" panose="020B0502040204020203" pitchFamily="34" charset="0"/>
                <a:cs typeface="Segoe UI" panose="020B0502040204020203" pitchFamily="34" charset="0"/>
              </a:defRPr>
            </a:lvl1pPr>
          </a:lstStyle>
          <a:p>
            <a:r>
              <a:rPr lang="en-US" dirty="0"/>
              <a:t>Westchester</a:t>
            </a:r>
          </a:p>
          <a:p>
            <a:endParaRPr lang="en-US" dirty="0"/>
          </a:p>
        </p:txBody>
      </p:sp>
      <p:sp>
        <p:nvSpPr>
          <p:cNvPr id="49" name="TextBox 48"/>
          <p:cNvSpPr txBox="1"/>
          <p:nvPr/>
        </p:nvSpPr>
        <p:spPr>
          <a:xfrm>
            <a:off x="7024691" y="5237600"/>
            <a:ext cx="624516" cy="276999"/>
          </a:xfrm>
          <a:prstGeom prst="rect">
            <a:avLst/>
          </a:prstGeom>
          <a:solidFill>
            <a:schemeClr val="bg1"/>
          </a:solidFill>
        </p:spPr>
        <p:txBody>
          <a:bodyPr wrap="square" lIns="0" tIns="0" rIns="0" bIns="0" rtlCol="0">
            <a:spAutoFit/>
          </a:bodyPr>
          <a:lstStyle>
            <a:defPPr>
              <a:defRPr lang="en-US"/>
            </a:defPPr>
            <a:lvl1pPr algn="ctr">
              <a:defRPr b="1">
                <a:latin typeface="Segoe UI" panose="020B0502040204020203" pitchFamily="34" charset="0"/>
                <a:ea typeface="Segoe UI" panose="020B0502040204020203" pitchFamily="34" charset="0"/>
                <a:cs typeface="Segoe UI" panose="020B0502040204020203" pitchFamily="34" charset="0"/>
              </a:defRPr>
            </a:lvl1pPr>
          </a:lstStyle>
          <a:p>
            <a:r>
              <a:rPr lang="en-US" dirty="0"/>
              <a:t>Coney</a:t>
            </a:r>
          </a:p>
          <a:p>
            <a:r>
              <a:rPr lang="en-US" dirty="0"/>
              <a:t>Island</a:t>
            </a:r>
          </a:p>
        </p:txBody>
      </p:sp>
      <p:pic>
        <p:nvPicPr>
          <p:cNvPr id="15" name="Picture 14"/>
          <p:cNvPicPr>
            <a:picLocks noChangeAspect="1"/>
          </p:cNvPicPr>
          <p:nvPr/>
        </p:nvPicPr>
        <p:blipFill>
          <a:blip r:embed="rId4"/>
          <a:stretch>
            <a:fillRect/>
          </a:stretch>
        </p:blipFill>
        <p:spPr>
          <a:xfrm>
            <a:off x="855812" y="1011850"/>
            <a:ext cx="804232" cy="497741"/>
          </a:xfrm>
          <a:prstGeom prst="rect">
            <a:avLst/>
          </a:prstGeom>
          <a:noFill/>
          <a:ln>
            <a:solidFill>
              <a:schemeClr val="tx1"/>
            </a:solidFill>
          </a:ln>
        </p:spPr>
      </p:pic>
    </p:spTree>
    <p:extLst>
      <p:ext uri="{BB962C8B-B14F-4D97-AF65-F5344CB8AC3E}">
        <p14:creationId xmlns:p14="http://schemas.microsoft.com/office/powerpoint/2010/main" val="3498610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9" y="0"/>
            <a:ext cx="8626431" cy="533400"/>
          </a:xfrm>
        </p:spPr>
        <p:txBody>
          <a:bodyPr anchor="ctr"/>
          <a:lstStyle/>
          <a:p>
            <a:pPr marL="457200" lvl="3">
              <a:lnSpc>
                <a:spcPts val="2160"/>
              </a:lnSpc>
            </a:pPr>
            <a:r>
              <a:rPr lang="en-US" sz="2400" dirty="0"/>
              <a:t>Relative Point Source TPAH(17) Concentrations</a:t>
            </a:r>
          </a:p>
        </p:txBody>
      </p:sp>
      <p:pic>
        <p:nvPicPr>
          <p:cNvPr id="5" name="Picture 4"/>
          <p:cNvPicPr>
            <a:picLocks noChangeAspect="1"/>
          </p:cNvPicPr>
          <p:nvPr/>
        </p:nvPicPr>
        <p:blipFill>
          <a:blip r:embed="rId3"/>
          <a:stretch>
            <a:fillRect/>
          </a:stretch>
        </p:blipFill>
        <p:spPr>
          <a:xfrm>
            <a:off x="14650" y="791930"/>
            <a:ext cx="9129350" cy="5274140"/>
          </a:xfrm>
          <a:prstGeom prst="rect">
            <a:avLst/>
          </a:prstGeom>
        </p:spPr>
      </p:pic>
      <p:sp>
        <p:nvSpPr>
          <p:cNvPr id="37" name="TextBox 36"/>
          <p:cNvSpPr txBox="1"/>
          <p:nvPr/>
        </p:nvSpPr>
        <p:spPr>
          <a:xfrm>
            <a:off x="7530363" y="576059"/>
            <a:ext cx="800891" cy="230832"/>
          </a:xfrm>
          <a:prstGeom prst="rect">
            <a:avLst/>
          </a:prstGeom>
          <a:solidFill>
            <a:schemeClr val="bg1"/>
          </a:solidFill>
        </p:spPr>
        <p:txBody>
          <a:bodyPr wrap="square" rtlCol="0">
            <a:spAutoFit/>
          </a:bodyPr>
          <a:lstStyle/>
          <a:p>
            <a:pPr algn="ctr"/>
            <a:r>
              <a:rPr lang="en-US" b="1" dirty="0"/>
              <a:t>Max: 1,243</a:t>
            </a:r>
          </a:p>
        </p:txBody>
      </p:sp>
      <p:sp>
        <p:nvSpPr>
          <p:cNvPr id="35" name="TextBox 34"/>
          <p:cNvSpPr txBox="1"/>
          <p:nvPr/>
        </p:nvSpPr>
        <p:spPr>
          <a:xfrm>
            <a:off x="5655944" y="582544"/>
            <a:ext cx="831393" cy="230832"/>
          </a:xfrm>
          <a:prstGeom prst="rect">
            <a:avLst/>
          </a:prstGeom>
          <a:solidFill>
            <a:schemeClr val="bg1"/>
          </a:solidFill>
        </p:spPr>
        <p:txBody>
          <a:bodyPr wrap="square" rtlCol="0">
            <a:spAutoFit/>
          </a:bodyPr>
          <a:lstStyle/>
          <a:p>
            <a:pPr algn="ctr"/>
            <a:r>
              <a:rPr lang="en-US" b="1" dirty="0"/>
              <a:t>Max: 46,478</a:t>
            </a:r>
          </a:p>
        </p:txBody>
      </p:sp>
      <p:sp>
        <p:nvSpPr>
          <p:cNvPr id="38" name="TextBox 37"/>
          <p:cNvSpPr txBox="1"/>
          <p:nvPr/>
        </p:nvSpPr>
        <p:spPr>
          <a:xfrm>
            <a:off x="8340132" y="581156"/>
            <a:ext cx="796065" cy="230832"/>
          </a:xfrm>
          <a:prstGeom prst="rect">
            <a:avLst/>
          </a:prstGeom>
          <a:solidFill>
            <a:schemeClr val="bg1"/>
          </a:solidFill>
        </p:spPr>
        <p:txBody>
          <a:bodyPr wrap="square" rtlCol="0">
            <a:spAutoFit/>
          </a:bodyPr>
          <a:lstStyle/>
          <a:p>
            <a:pPr algn="ctr"/>
            <a:r>
              <a:rPr lang="en-US" b="1" dirty="0"/>
              <a:t>Max: 6,670</a:t>
            </a:r>
          </a:p>
        </p:txBody>
      </p:sp>
      <p:sp>
        <p:nvSpPr>
          <p:cNvPr id="24" name="TextBox 23"/>
          <p:cNvSpPr txBox="1"/>
          <p:nvPr/>
        </p:nvSpPr>
        <p:spPr>
          <a:xfrm>
            <a:off x="6594507" y="5673893"/>
            <a:ext cx="764219" cy="415498"/>
          </a:xfrm>
          <a:prstGeom prst="rect">
            <a:avLst/>
          </a:prstGeom>
          <a:solidFill>
            <a:schemeClr val="bg1"/>
          </a:solidFill>
        </p:spPr>
        <p:txBody>
          <a:bodyPr wrap="square" lIns="0" tIns="0" rIns="0" bIns="0" rtlCol="0">
            <a:spAutoFit/>
          </a:bodyPr>
          <a:lstStyle>
            <a:defPPr>
              <a:defRPr lang="en-US"/>
            </a:defPPr>
            <a:lvl1pPr algn="ctr">
              <a:defRPr b="1">
                <a:latin typeface="Segoe UI" panose="020B0502040204020203" pitchFamily="34" charset="0"/>
                <a:ea typeface="Segoe UI" panose="020B0502040204020203" pitchFamily="34" charset="0"/>
                <a:cs typeface="Segoe UI" panose="020B0502040204020203" pitchFamily="34" charset="0"/>
              </a:defRPr>
            </a:lvl1pPr>
          </a:lstStyle>
          <a:p>
            <a:r>
              <a:rPr lang="en-US" dirty="0"/>
              <a:t>Other Urban Waterbodies</a:t>
            </a:r>
          </a:p>
          <a:p>
            <a:endParaRPr lang="en-US" dirty="0"/>
          </a:p>
        </p:txBody>
      </p:sp>
      <p:sp>
        <p:nvSpPr>
          <p:cNvPr id="25" name="TextBox 24"/>
          <p:cNvSpPr txBox="1"/>
          <p:nvPr/>
        </p:nvSpPr>
        <p:spPr>
          <a:xfrm>
            <a:off x="7445050" y="5681156"/>
            <a:ext cx="708847" cy="415498"/>
          </a:xfrm>
          <a:prstGeom prst="rect">
            <a:avLst/>
          </a:prstGeom>
          <a:solidFill>
            <a:schemeClr val="bg1"/>
          </a:solidFill>
        </p:spPr>
        <p:txBody>
          <a:bodyPr wrap="square" lIns="0" tIns="0" rIns="0" bIns="0" rtlCol="0">
            <a:spAutoFit/>
          </a:bodyPr>
          <a:lstStyle>
            <a:defPPr>
              <a:defRPr lang="en-US"/>
            </a:defPPr>
            <a:lvl1pPr algn="ctr">
              <a:defRPr b="1">
                <a:latin typeface="Segoe UI" panose="020B0502040204020203" pitchFamily="34" charset="0"/>
                <a:ea typeface="Segoe UI" panose="020B0502040204020203" pitchFamily="34" charset="0"/>
                <a:cs typeface="Segoe UI" panose="020B0502040204020203" pitchFamily="34" charset="0"/>
              </a:defRPr>
            </a:lvl1pPr>
          </a:lstStyle>
          <a:p>
            <a:r>
              <a:rPr lang="en-US" dirty="0"/>
              <a:t>Newtown</a:t>
            </a:r>
          </a:p>
          <a:p>
            <a:r>
              <a:rPr lang="en-US" dirty="0"/>
              <a:t>Creek</a:t>
            </a:r>
          </a:p>
          <a:p>
            <a:endParaRPr lang="en-US" dirty="0"/>
          </a:p>
        </p:txBody>
      </p:sp>
      <p:sp>
        <p:nvSpPr>
          <p:cNvPr id="26" name="TextBox 25"/>
          <p:cNvSpPr txBox="1"/>
          <p:nvPr/>
        </p:nvSpPr>
        <p:spPr>
          <a:xfrm>
            <a:off x="8331254" y="5673893"/>
            <a:ext cx="697336" cy="415498"/>
          </a:xfrm>
          <a:prstGeom prst="rect">
            <a:avLst/>
          </a:prstGeom>
          <a:solidFill>
            <a:schemeClr val="bg1"/>
          </a:solidFill>
        </p:spPr>
        <p:txBody>
          <a:bodyPr wrap="square" lIns="0" tIns="0" rIns="0" bIns="0" rtlCol="0">
            <a:spAutoFit/>
          </a:bodyPr>
          <a:lstStyle>
            <a:defPPr>
              <a:defRPr lang="en-US"/>
            </a:defPPr>
            <a:lvl1pPr algn="ctr">
              <a:defRPr b="1">
                <a:latin typeface="Segoe UI" panose="020B0502040204020203" pitchFamily="34" charset="0"/>
                <a:ea typeface="Segoe UI" panose="020B0502040204020203" pitchFamily="34" charset="0"/>
                <a:cs typeface="Segoe UI" panose="020B0502040204020203" pitchFamily="34" charset="0"/>
              </a:defRPr>
            </a:lvl1pPr>
          </a:lstStyle>
          <a:p>
            <a:r>
              <a:rPr lang="en-US" dirty="0"/>
              <a:t>Gowanus</a:t>
            </a:r>
          </a:p>
          <a:p>
            <a:r>
              <a:rPr lang="en-US" dirty="0"/>
              <a:t>Canal</a:t>
            </a:r>
          </a:p>
          <a:p>
            <a:endParaRPr lang="en-US" dirty="0"/>
          </a:p>
        </p:txBody>
      </p:sp>
      <p:sp>
        <p:nvSpPr>
          <p:cNvPr id="40" name="TextBox 39"/>
          <p:cNvSpPr txBox="1"/>
          <p:nvPr/>
        </p:nvSpPr>
        <p:spPr>
          <a:xfrm>
            <a:off x="5816623" y="5670205"/>
            <a:ext cx="619682" cy="830997"/>
          </a:xfrm>
          <a:prstGeom prst="rect">
            <a:avLst/>
          </a:prstGeom>
          <a:solidFill>
            <a:schemeClr val="bg1"/>
          </a:solidFill>
        </p:spPr>
        <p:txBody>
          <a:bodyPr wrap="square" lIns="0" tIns="0" rIns="0" bIns="0" rtlCol="0">
            <a:spAutoFit/>
          </a:bodyPr>
          <a:lstStyle>
            <a:defPPr>
              <a:defRPr lang="en-US"/>
            </a:defPPr>
            <a:lvl1pPr algn="ctr">
              <a:defRPr b="1">
                <a:latin typeface="Segoe UI" panose="020B0502040204020203" pitchFamily="34" charset="0"/>
                <a:ea typeface="Segoe UI" panose="020B0502040204020203" pitchFamily="34" charset="0"/>
                <a:cs typeface="Segoe UI" panose="020B0502040204020203" pitchFamily="34" charset="0"/>
              </a:defRPr>
            </a:lvl1pPr>
          </a:lstStyle>
          <a:p>
            <a:r>
              <a:rPr lang="en-US" dirty="0"/>
              <a:t>Private Treated Effluent and Permitted Discharge</a:t>
            </a:r>
          </a:p>
        </p:txBody>
      </p:sp>
      <p:sp>
        <p:nvSpPr>
          <p:cNvPr id="48" name="TextBox 47"/>
          <p:cNvSpPr txBox="1"/>
          <p:nvPr/>
        </p:nvSpPr>
        <p:spPr>
          <a:xfrm>
            <a:off x="4217801" y="5664337"/>
            <a:ext cx="384089" cy="138499"/>
          </a:xfrm>
          <a:prstGeom prst="rect">
            <a:avLst/>
          </a:prstGeom>
          <a:solidFill>
            <a:schemeClr val="bg1"/>
          </a:solidFill>
        </p:spPr>
        <p:txBody>
          <a:bodyPr wrap="square" lIns="0" tIns="0" rIns="0" bIns="0" rtlCol="0">
            <a:spAutoFit/>
          </a:bodyPr>
          <a:lstStyle>
            <a:defPPr>
              <a:defRPr lang="en-US"/>
            </a:defPPr>
            <a:lvl1pPr algn="ctr">
              <a:defRPr b="1">
                <a:latin typeface="Segoe UI" panose="020B0502040204020203" pitchFamily="34" charset="0"/>
                <a:ea typeface="Segoe UI" panose="020B0502040204020203" pitchFamily="34" charset="0"/>
                <a:cs typeface="Segoe UI" panose="020B0502040204020203" pitchFamily="34" charset="0"/>
              </a:defRPr>
            </a:lvl1pPr>
          </a:lstStyle>
          <a:p>
            <a:r>
              <a:rPr lang="en-US" dirty="0"/>
              <a:t>MS4</a:t>
            </a:r>
          </a:p>
        </p:txBody>
      </p:sp>
      <p:cxnSp>
        <p:nvCxnSpPr>
          <p:cNvPr id="49" name="Straight Connector 48"/>
          <p:cNvCxnSpPr/>
          <p:nvPr/>
        </p:nvCxnSpPr>
        <p:spPr>
          <a:xfrm>
            <a:off x="1413037" y="849678"/>
            <a:ext cx="0" cy="5808574"/>
          </a:xfrm>
          <a:prstGeom prst="line">
            <a:avLst/>
          </a:prstGeom>
          <a:ln w="1270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7134347" y="6152831"/>
            <a:ext cx="1451431" cy="261610"/>
          </a:xfrm>
          <a:prstGeom prst="rect">
            <a:avLst/>
          </a:prstGeom>
        </p:spPr>
        <p:txBody>
          <a:bodyPr wrap="square" rtlCol="0">
            <a:spAutoFit/>
          </a:bodyPr>
          <a:lstStyle/>
          <a:p>
            <a:pPr algn="ctr"/>
            <a:r>
              <a:rPr lang="en-US" sz="1100" b="1" dirty="0">
                <a:solidFill>
                  <a:srgbClr val="0000FF"/>
                </a:solidFill>
              </a:rPr>
              <a:t>Surface Sediments</a:t>
            </a:r>
          </a:p>
        </p:txBody>
      </p:sp>
      <p:sp>
        <p:nvSpPr>
          <p:cNvPr id="54" name="TextBox 53"/>
          <p:cNvSpPr txBox="1"/>
          <p:nvPr/>
        </p:nvSpPr>
        <p:spPr>
          <a:xfrm>
            <a:off x="4193901" y="6157883"/>
            <a:ext cx="1451431" cy="261610"/>
          </a:xfrm>
          <a:prstGeom prst="rect">
            <a:avLst/>
          </a:prstGeom>
        </p:spPr>
        <p:txBody>
          <a:bodyPr wrap="square" rtlCol="0">
            <a:spAutoFit/>
          </a:bodyPr>
          <a:lstStyle/>
          <a:p>
            <a:pPr algn="ctr"/>
            <a:r>
              <a:rPr lang="en-US" sz="1100" b="1" dirty="0">
                <a:solidFill>
                  <a:srgbClr val="0000FF"/>
                </a:solidFill>
              </a:rPr>
              <a:t>Stormwater</a:t>
            </a:r>
          </a:p>
        </p:txBody>
      </p:sp>
      <p:sp>
        <p:nvSpPr>
          <p:cNvPr id="60" name="TextBox 59"/>
          <p:cNvSpPr txBox="1"/>
          <p:nvPr/>
        </p:nvSpPr>
        <p:spPr>
          <a:xfrm>
            <a:off x="5986818" y="907262"/>
            <a:ext cx="169646" cy="369332"/>
          </a:xfrm>
          <a:prstGeom prst="rect">
            <a:avLst/>
          </a:prstGeom>
          <a:solidFill>
            <a:schemeClr val="bg1"/>
          </a:solidFill>
        </p:spPr>
        <p:txBody>
          <a:bodyPr wrap="square" rtlCol="0">
            <a:spAutoFit/>
          </a:bodyPr>
          <a:lstStyle/>
          <a:p>
            <a:pPr algn="ctr"/>
            <a:r>
              <a:rPr lang="en-US" b="1" dirty="0"/>
              <a:t>3</a:t>
            </a:r>
          </a:p>
          <a:p>
            <a:pPr algn="ctr"/>
            <a:r>
              <a:rPr lang="en-US" b="1" dirty="0"/>
              <a:t>^</a:t>
            </a:r>
          </a:p>
        </p:txBody>
      </p:sp>
      <p:sp>
        <p:nvSpPr>
          <p:cNvPr id="61" name="TextBox 60"/>
          <p:cNvSpPr txBox="1"/>
          <p:nvPr/>
        </p:nvSpPr>
        <p:spPr>
          <a:xfrm>
            <a:off x="8153897" y="907262"/>
            <a:ext cx="45719" cy="369332"/>
          </a:xfrm>
          <a:prstGeom prst="rect">
            <a:avLst/>
          </a:prstGeom>
          <a:solidFill>
            <a:schemeClr val="bg1"/>
          </a:solidFill>
        </p:spPr>
        <p:txBody>
          <a:bodyPr wrap="square" rtlCol="0">
            <a:spAutoFit/>
          </a:bodyPr>
          <a:lstStyle/>
          <a:p>
            <a:pPr algn="ctr"/>
            <a:r>
              <a:rPr lang="en-US" b="1" dirty="0"/>
              <a:t>4</a:t>
            </a:r>
          </a:p>
          <a:p>
            <a:pPr algn="ctr"/>
            <a:r>
              <a:rPr lang="en-US" b="1" dirty="0"/>
              <a:t>^</a:t>
            </a:r>
          </a:p>
        </p:txBody>
      </p:sp>
      <p:sp>
        <p:nvSpPr>
          <p:cNvPr id="62" name="TextBox 61"/>
          <p:cNvSpPr txBox="1"/>
          <p:nvPr/>
        </p:nvSpPr>
        <p:spPr>
          <a:xfrm flipH="1">
            <a:off x="8813473" y="902109"/>
            <a:ext cx="65366" cy="369332"/>
          </a:xfrm>
          <a:prstGeom prst="rect">
            <a:avLst/>
          </a:prstGeom>
          <a:solidFill>
            <a:schemeClr val="bg1"/>
          </a:solidFill>
        </p:spPr>
        <p:txBody>
          <a:bodyPr wrap="square" rtlCol="0">
            <a:spAutoFit/>
          </a:bodyPr>
          <a:lstStyle/>
          <a:p>
            <a:pPr algn="ctr"/>
            <a:r>
              <a:rPr lang="en-US" b="1" dirty="0"/>
              <a:t>8</a:t>
            </a:r>
          </a:p>
          <a:p>
            <a:pPr algn="ctr"/>
            <a:r>
              <a:rPr lang="en-US" b="1" dirty="0"/>
              <a:t>^</a:t>
            </a:r>
          </a:p>
        </p:txBody>
      </p:sp>
      <p:sp>
        <p:nvSpPr>
          <p:cNvPr id="39" name="TextBox 38"/>
          <p:cNvSpPr txBox="1"/>
          <p:nvPr/>
        </p:nvSpPr>
        <p:spPr>
          <a:xfrm>
            <a:off x="4813166" y="5681156"/>
            <a:ext cx="839571" cy="553998"/>
          </a:xfrm>
          <a:prstGeom prst="rect">
            <a:avLst/>
          </a:prstGeom>
          <a:solidFill>
            <a:schemeClr val="bg1"/>
          </a:solidFill>
        </p:spPr>
        <p:txBody>
          <a:bodyPr wrap="square" lIns="0" tIns="0" rIns="0" bIns="0" rtlCol="0">
            <a:spAutoFit/>
          </a:bodyPr>
          <a:lstStyle>
            <a:defPPr>
              <a:defRPr lang="en-US"/>
            </a:defPPr>
            <a:lvl1pPr algn="ctr">
              <a:defRPr b="1">
                <a:latin typeface="Segoe UI" panose="020B0502040204020203" pitchFamily="34" charset="0"/>
                <a:ea typeface="Segoe UI" panose="020B0502040204020203" pitchFamily="34" charset="0"/>
                <a:cs typeface="Segoe UI" panose="020B0502040204020203" pitchFamily="34" charset="0"/>
              </a:defRPr>
            </a:lvl1pPr>
          </a:lstStyle>
          <a:p>
            <a:r>
              <a:rPr lang="en-US" dirty="0"/>
              <a:t>Private / Other </a:t>
            </a:r>
          </a:p>
          <a:p>
            <a:r>
              <a:rPr lang="en-US" dirty="0"/>
              <a:t>Stormwater and Direct Drainage</a:t>
            </a:r>
          </a:p>
        </p:txBody>
      </p:sp>
      <p:sp>
        <p:nvSpPr>
          <p:cNvPr id="65" name="TextBox 64"/>
          <p:cNvSpPr txBox="1"/>
          <p:nvPr/>
        </p:nvSpPr>
        <p:spPr>
          <a:xfrm>
            <a:off x="2306105" y="5671357"/>
            <a:ext cx="722724" cy="276999"/>
          </a:xfrm>
          <a:prstGeom prst="rect">
            <a:avLst/>
          </a:prstGeom>
          <a:solidFill>
            <a:schemeClr val="bg1"/>
          </a:solidFill>
        </p:spPr>
        <p:txBody>
          <a:bodyPr wrap="square" lIns="0" tIns="0" rIns="0" bIns="0"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Lower Passaic River</a:t>
            </a:r>
          </a:p>
        </p:txBody>
      </p:sp>
      <p:sp>
        <p:nvSpPr>
          <p:cNvPr id="66" name="TextBox 65"/>
          <p:cNvSpPr txBox="1"/>
          <p:nvPr/>
        </p:nvSpPr>
        <p:spPr>
          <a:xfrm>
            <a:off x="1608263" y="6156960"/>
            <a:ext cx="2164627" cy="261610"/>
          </a:xfrm>
          <a:prstGeom prst="rect">
            <a:avLst/>
          </a:prstGeom>
        </p:spPr>
        <p:txBody>
          <a:bodyPr wrap="square" rtlCol="0">
            <a:spAutoFit/>
          </a:bodyPr>
          <a:lstStyle/>
          <a:p>
            <a:pPr algn="ctr"/>
            <a:r>
              <a:rPr lang="en-US" sz="1100" b="1" dirty="0">
                <a:solidFill>
                  <a:srgbClr val="0000FF"/>
                </a:solidFill>
              </a:rPr>
              <a:t>CSO Solids</a:t>
            </a:r>
          </a:p>
        </p:txBody>
      </p:sp>
      <p:sp>
        <p:nvSpPr>
          <p:cNvPr id="67" name="TextBox 66"/>
          <p:cNvSpPr txBox="1"/>
          <p:nvPr/>
        </p:nvSpPr>
        <p:spPr>
          <a:xfrm>
            <a:off x="1554558" y="5669401"/>
            <a:ext cx="573723" cy="292388"/>
          </a:xfrm>
          <a:prstGeom prst="rect">
            <a:avLst/>
          </a:prstGeom>
          <a:solidFill>
            <a:schemeClr val="bg1"/>
          </a:solidFill>
        </p:spPr>
        <p:txBody>
          <a:bodyPr wrap="square" lIns="0" tIns="0" rIns="0" bIns="0"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Newtown</a:t>
            </a:r>
            <a:r>
              <a:rPr lang="en-US" sz="1000" b="1" dirty="0"/>
              <a:t> </a:t>
            </a:r>
            <a:r>
              <a:rPr lang="en-US" b="1" dirty="0">
                <a:latin typeface="Segoe UI" panose="020B0502040204020203" pitchFamily="34" charset="0"/>
                <a:ea typeface="Segoe UI" panose="020B0502040204020203" pitchFamily="34" charset="0"/>
                <a:cs typeface="Segoe UI" panose="020B0502040204020203" pitchFamily="34" charset="0"/>
              </a:rPr>
              <a:t>Creek</a:t>
            </a:r>
          </a:p>
        </p:txBody>
      </p:sp>
      <p:sp>
        <p:nvSpPr>
          <p:cNvPr id="68" name="TextBox 67"/>
          <p:cNvSpPr txBox="1"/>
          <p:nvPr/>
        </p:nvSpPr>
        <p:spPr>
          <a:xfrm>
            <a:off x="3280539" y="5670205"/>
            <a:ext cx="573723" cy="292388"/>
          </a:xfrm>
          <a:prstGeom prst="rect">
            <a:avLst/>
          </a:prstGeom>
          <a:solidFill>
            <a:schemeClr val="bg1"/>
          </a:solidFill>
        </p:spPr>
        <p:txBody>
          <a:bodyPr wrap="square" lIns="0" tIns="0" rIns="0" bIns="0"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Gowanus</a:t>
            </a:r>
            <a:r>
              <a:rPr lang="en-US" sz="1000" b="1" dirty="0"/>
              <a:t> </a:t>
            </a:r>
            <a:r>
              <a:rPr lang="en-US" b="1" dirty="0">
                <a:latin typeface="Segoe UI" panose="020B0502040204020203" pitchFamily="34" charset="0"/>
                <a:ea typeface="Segoe UI" panose="020B0502040204020203" pitchFamily="34" charset="0"/>
                <a:cs typeface="Segoe UI" panose="020B0502040204020203" pitchFamily="34" charset="0"/>
              </a:rPr>
              <a:t>Canal</a:t>
            </a:r>
          </a:p>
        </p:txBody>
      </p:sp>
      <p:pic>
        <p:nvPicPr>
          <p:cNvPr id="42" name="Picture 41"/>
          <p:cNvPicPr>
            <a:picLocks noChangeAspect="1"/>
          </p:cNvPicPr>
          <p:nvPr/>
        </p:nvPicPr>
        <p:blipFill>
          <a:blip r:embed="rId4"/>
          <a:stretch>
            <a:fillRect/>
          </a:stretch>
        </p:blipFill>
        <p:spPr>
          <a:xfrm>
            <a:off x="593169" y="900124"/>
            <a:ext cx="804232" cy="497741"/>
          </a:xfrm>
          <a:prstGeom prst="rect">
            <a:avLst/>
          </a:prstGeom>
          <a:noFill/>
          <a:ln>
            <a:solidFill>
              <a:schemeClr val="tx1"/>
            </a:solidFill>
          </a:ln>
        </p:spPr>
      </p:pic>
      <p:sp>
        <p:nvSpPr>
          <p:cNvPr id="58" name="TextBox 57"/>
          <p:cNvSpPr txBox="1"/>
          <p:nvPr/>
        </p:nvSpPr>
        <p:spPr>
          <a:xfrm>
            <a:off x="687622" y="5686874"/>
            <a:ext cx="573723" cy="415498"/>
          </a:xfrm>
          <a:prstGeom prst="rect">
            <a:avLst/>
          </a:prstGeom>
          <a:solidFill>
            <a:schemeClr val="bg1"/>
          </a:solidFill>
        </p:spPr>
        <p:txBody>
          <a:bodyPr wrap="square" lIns="0" tIns="0" rIns="0" bIns="0"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WWTP</a:t>
            </a:r>
          </a:p>
          <a:p>
            <a:pPr algn="ctr"/>
            <a:r>
              <a:rPr lang="en-US" b="1" dirty="0">
                <a:latin typeface="Segoe UI" panose="020B0502040204020203" pitchFamily="34" charset="0"/>
                <a:ea typeface="Segoe UI" panose="020B0502040204020203" pitchFamily="34" charset="0"/>
                <a:cs typeface="Segoe UI" panose="020B0502040204020203" pitchFamily="34" charset="0"/>
              </a:rPr>
              <a:t>Treated</a:t>
            </a:r>
          </a:p>
          <a:p>
            <a:pPr algn="ctr"/>
            <a:r>
              <a:rPr lang="en-US" b="1" dirty="0">
                <a:latin typeface="Segoe UI" panose="020B0502040204020203" pitchFamily="34" charset="0"/>
                <a:ea typeface="Segoe UI" panose="020B0502040204020203" pitchFamily="34" charset="0"/>
                <a:cs typeface="Segoe UI" panose="020B0502040204020203" pitchFamily="34" charset="0"/>
              </a:rPr>
              <a:t>Effluent</a:t>
            </a:r>
          </a:p>
        </p:txBody>
      </p:sp>
      <p:cxnSp>
        <p:nvCxnSpPr>
          <p:cNvPr id="63" name="Straight Connector 62"/>
          <p:cNvCxnSpPr/>
          <p:nvPr/>
        </p:nvCxnSpPr>
        <p:spPr>
          <a:xfrm>
            <a:off x="3982690" y="849678"/>
            <a:ext cx="0" cy="5808574"/>
          </a:xfrm>
          <a:prstGeom prst="line">
            <a:avLst/>
          </a:prstGeom>
          <a:ln w="127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695283" y="849678"/>
            <a:ext cx="0" cy="5808574"/>
          </a:xfrm>
          <a:prstGeom prst="line">
            <a:avLst/>
          </a:prstGeom>
          <a:ln w="127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553939" y="849678"/>
            <a:ext cx="0" cy="5808574"/>
          </a:xfrm>
          <a:prstGeom prst="line">
            <a:avLst/>
          </a:prstGeom>
          <a:ln w="1270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rot="16200000">
            <a:off x="-438412" y="3170709"/>
            <a:ext cx="1178528" cy="230832"/>
          </a:xfrm>
          <a:prstGeom prst="rect">
            <a:avLst/>
          </a:prstGeom>
          <a:solidFill>
            <a:schemeClr val="bg1"/>
          </a:solidFill>
        </p:spPr>
        <p:txBody>
          <a:bodyPr wrap="none">
            <a:spAutoFit/>
          </a:bodyPr>
          <a:lstStyle/>
          <a:p>
            <a:pPr algn="ctr"/>
            <a:r>
              <a:rPr lang="en-US" b="1" dirty="0">
                <a:ea typeface="Tahoma" panose="020B0604030504040204" pitchFamily="34" charset="0"/>
                <a:cs typeface="Tahoma" panose="020B0604030504040204" pitchFamily="34" charset="0"/>
              </a:rPr>
              <a:t>TPAH - 17 (mg/kg)</a:t>
            </a:r>
          </a:p>
        </p:txBody>
      </p:sp>
      <p:cxnSp>
        <p:nvCxnSpPr>
          <p:cNvPr id="33" name="Straight Connector 32"/>
          <p:cNvCxnSpPr/>
          <p:nvPr/>
        </p:nvCxnSpPr>
        <p:spPr>
          <a:xfrm>
            <a:off x="57150" y="681183"/>
            <a:ext cx="4572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57362" y="550378"/>
            <a:ext cx="596900" cy="261610"/>
          </a:xfrm>
          <a:prstGeom prst="rect">
            <a:avLst/>
          </a:prstGeom>
        </p:spPr>
        <p:txBody>
          <a:bodyPr wrap="square" rtlCol="0">
            <a:spAutoFit/>
          </a:bodyPr>
          <a:lstStyle/>
          <a:p>
            <a:r>
              <a:rPr lang="en-US" sz="1100" dirty="0"/>
              <a:t>Mean</a:t>
            </a:r>
          </a:p>
        </p:txBody>
      </p:sp>
    </p:spTree>
    <p:extLst>
      <p:ext uri="{BB962C8B-B14F-4D97-AF65-F5344CB8AC3E}">
        <p14:creationId xmlns:p14="http://schemas.microsoft.com/office/powerpoint/2010/main" val="52362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E7876-426C-78E1-070F-B3BEB73E78AA}"/>
              </a:ext>
            </a:extLst>
          </p:cNvPr>
          <p:cNvSpPr>
            <a:spLocks noGrp="1"/>
          </p:cNvSpPr>
          <p:nvPr>
            <p:ph idx="14"/>
          </p:nvPr>
        </p:nvSpPr>
        <p:spPr>
          <a:xfrm>
            <a:off x="76200" y="592667"/>
            <a:ext cx="8991600" cy="6180666"/>
          </a:xfrm>
        </p:spPr>
        <p:txBody>
          <a:bodyPr/>
          <a:lstStyle/>
          <a:p>
            <a:pPr algn="l"/>
            <a:endParaRPr lang="en-US" sz="2200" dirty="0">
              <a:latin typeface="Calibri" panose="020F0502020204030204" pitchFamily="34" charset="0"/>
            </a:endParaRPr>
          </a:p>
          <a:p>
            <a:pPr algn="l"/>
            <a:endParaRPr lang="en-US" sz="2200" dirty="0">
              <a:latin typeface="Calibri" panose="020F0502020204030204" pitchFamily="34" charset="0"/>
            </a:endParaRPr>
          </a:p>
          <a:p>
            <a:pPr marL="228600" lvl="1" indent="0">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marL="0" indent="0" algn="l">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algn="l"/>
            <a:endParaRPr lang="en-US" sz="2200" dirty="0">
              <a:latin typeface="Calibri" panose="020F0502020204030204" pitchFamily="34" charset="0"/>
            </a:endParaRPr>
          </a:p>
          <a:p>
            <a:pPr lvl="1"/>
            <a:endParaRPr lang="en-US" sz="2200" dirty="0"/>
          </a:p>
          <a:p>
            <a:pPr marL="0" indent="0">
              <a:buNone/>
            </a:pPr>
            <a:endParaRPr lang="en-US" sz="2200" dirty="0"/>
          </a:p>
          <a:p>
            <a:endParaRPr lang="en-US" sz="2200" dirty="0"/>
          </a:p>
          <a:p>
            <a:endParaRPr lang="en-US" sz="2200" dirty="0"/>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8</a:t>
            </a:fld>
            <a:endParaRPr lang="en-US"/>
          </a:p>
        </p:txBody>
      </p:sp>
      <p:pic>
        <p:nvPicPr>
          <p:cNvPr id="6" name="Picture 5">
            <a:extLst>
              <a:ext uri="{FF2B5EF4-FFF2-40B4-BE49-F238E27FC236}">
                <a16:creationId xmlns:a16="http://schemas.microsoft.com/office/drawing/2014/main" id="{2E47A162-F990-90AE-DFB5-246BEEAB5198}"/>
              </a:ext>
            </a:extLst>
          </p:cNvPr>
          <p:cNvPicPr>
            <a:picLocks noChangeAspect="1"/>
          </p:cNvPicPr>
          <p:nvPr/>
        </p:nvPicPr>
        <p:blipFill rotWithShape="1">
          <a:blip r:embed="rId3">
            <a:extLst>
              <a:ext uri="{28A0092B-C50C-407E-A947-70E740481C1C}">
                <a14:useLocalDpi xmlns:a14="http://schemas.microsoft.com/office/drawing/2010/main" val="0"/>
              </a:ext>
            </a:extLst>
          </a:blip>
          <a:srcRect l="2154" r="1762" b="1266"/>
          <a:stretch/>
        </p:blipFill>
        <p:spPr bwMode="auto">
          <a:xfrm>
            <a:off x="63443" y="749808"/>
            <a:ext cx="9001726" cy="5349240"/>
          </a:xfrm>
          <a:prstGeom prst="rect">
            <a:avLst/>
          </a:prstGeom>
          <a:noFill/>
          <a:ln>
            <a:noFill/>
          </a:ln>
          <a:extLst>
            <a:ext uri="{53640926-AAD7-44D8-BBD7-CCE9431645EC}">
              <a14:shadowObscured xmlns:a14="http://schemas.microsoft.com/office/drawing/2010/main"/>
            </a:ext>
          </a:extLst>
        </p:spPr>
      </p:pic>
      <p:sp>
        <p:nvSpPr>
          <p:cNvPr id="9" name="Title 3">
            <a:extLst>
              <a:ext uri="{FF2B5EF4-FFF2-40B4-BE49-F238E27FC236}">
                <a16:creationId xmlns:a16="http://schemas.microsoft.com/office/drawing/2014/main" id="{E719BFC4-505B-810D-3B0D-C3BB2F4C82D0}"/>
              </a:ext>
            </a:extLst>
          </p:cNvPr>
          <p:cNvSpPr txBox="1">
            <a:spLocks/>
          </p:cNvSpPr>
          <p:nvPr/>
        </p:nvSpPr>
        <p:spPr>
          <a:xfrm>
            <a:off x="0" y="0"/>
            <a:ext cx="8340132" cy="533400"/>
          </a:xfrm>
          <a:prstGeom prst="rect">
            <a:avLst/>
          </a:prstGeom>
        </p:spPr>
        <p:txBody>
          <a:bodyPr anchor="ctr" anchorCtr="0"/>
          <a:lstStyle>
            <a:lvl1pPr algn="ctr" rtl="0" eaLnBrk="1" fontAlgn="base" hangingPunct="1">
              <a:spcBef>
                <a:spcPct val="0"/>
              </a:spcBef>
              <a:spcAft>
                <a:spcPct val="0"/>
              </a:spcAft>
              <a:defRPr sz="2800" b="0">
                <a:solidFill>
                  <a:schemeClr val="bg1"/>
                </a:solidFill>
                <a:latin typeface="+mj-lt"/>
                <a:ea typeface="+mj-ea"/>
                <a:cs typeface="+mj-cs"/>
              </a:defRPr>
            </a:lvl1pPr>
            <a:lvl2pPr algn="ctr" rtl="0" eaLnBrk="1" fontAlgn="base" hangingPunct="1">
              <a:spcBef>
                <a:spcPct val="0"/>
              </a:spcBef>
              <a:spcAft>
                <a:spcPct val="0"/>
              </a:spcAft>
              <a:defRPr sz="2800" b="1">
                <a:solidFill>
                  <a:schemeClr val="bg1"/>
                </a:solidFill>
                <a:latin typeface="Arial" charset="0"/>
                <a:cs typeface="Arial" charset="0"/>
              </a:defRPr>
            </a:lvl2pPr>
            <a:lvl3pPr algn="ctr" rtl="0" eaLnBrk="1" fontAlgn="base" hangingPunct="1">
              <a:spcBef>
                <a:spcPct val="0"/>
              </a:spcBef>
              <a:spcAft>
                <a:spcPct val="0"/>
              </a:spcAft>
              <a:defRPr sz="2800" b="1">
                <a:solidFill>
                  <a:schemeClr val="bg1"/>
                </a:solidFill>
                <a:latin typeface="Arial" charset="0"/>
                <a:cs typeface="Arial" charset="0"/>
              </a:defRPr>
            </a:lvl3pPr>
            <a:lvl4pPr algn="ctr" rtl="0" eaLnBrk="1" fontAlgn="base" hangingPunct="1">
              <a:spcBef>
                <a:spcPct val="0"/>
              </a:spcBef>
              <a:spcAft>
                <a:spcPct val="0"/>
              </a:spcAft>
              <a:defRPr sz="2800" b="1">
                <a:solidFill>
                  <a:schemeClr val="bg1"/>
                </a:solidFill>
                <a:latin typeface="Arial" charset="0"/>
                <a:cs typeface="Arial" charset="0"/>
              </a:defRPr>
            </a:lvl4pPr>
            <a:lvl5pPr algn="ctr" rtl="0" eaLnBrk="1" fontAlgn="base" hangingPunct="1">
              <a:spcBef>
                <a:spcPct val="0"/>
              </a:spcBef>
              <a:spcAft>
                <a:spcPct val="0"/>
              </a:spcAft>
              <a:defRPr sz="2800" b="1">
                <a:solidFill>
                  <a:schemeClr val="bg1"/>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a:lstStyle>
          <a:p>
            <a:r>
              <a:rPr lang="en-US" sz="2000" kern="0" dirty="0"/>
              <a:t>Copper in Surface Sediments at Urban Water Bodies and CSO Solids</a:t>
            </a:r>
          </a:p>
        </p:txBody>
      </p:sp>
      <p:cxnSp>
        <p:nvCxnSpPr>
          <p:cNvPr id="3" name="Straight Connector 2">
            <a:extLst>
              <a:ext uri="{FF2B5EF4-FFF2-40B4-BE49-F238E27FC236}">
                <a16:creationId xmlns:a16="http://schemas.microsoft.com/office/drawing/2014/main" id="{1E83E03A-41D3-3EBB-A231-5D90ABCDCF40}"/>
              </a:ext>
            </a:extLst>
          </p:cNvPr>
          <p:cNvCxnSpPr/>
          <p:nvPr/>
        </p:nvCxnSpPr>
        <p:spPr>
          <a:xfrm>
            <a:off x="450547" y="5006465"/>
            <a:ext cx="8559206" cy="1625"/>
          </a:xfrm>
          <a:prstGeom prst="line">
            <a:avLst/>
          </a:prstGeom>
          <a:ln w="19050">
            <a:solidFill>
              <a:srgbClr val="0033CC"/>
            </a:solidFill>
            <a:prstDash val="sys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51F3310-458A-BE04-08A6-5D612B91EC57}"/>
              </a:ext>
            </a:extLst>
          </p:cNvPr>
          <p:cNvSpPr txBox="1"/>
          <p:nvPr/>
        </p:nvSpPr>
        <p:spPr>
          <a:xfrm>
            <a:off x="2587622" y="4747333"/>
            <a:ext cx="1799651" cy="276999"/>
          </a:xfrm>
          <a:prstGeom prst="rect">
            <a:avLst/>
          </a:prstGeom>
        </p:spPr>
        <p:txBody>
          <a:bodyPr wrap="square" rtlCol="0">
            <a:spAutoFit/>
          </a:bodyPr>
          <a:lstStyle/>
          <a:p>
            <a:pPr fontAlgn="auto">
              <a:spcBef>
                <a:spcPts val="0"/>
              </a:spcBef>
              <a:spcAft>
                <a:spcPts val="0"/>
              </a:spcAft>
            </a:pPr>
            <a:r>
              <a:rPr lang="en-US" sz="1200" dirty="0">
                <a:solidFill>
                  <a:srgbClr val="0033CC"/>
                </a:solidFill>
                <a:latin typeface="Arial"/>
                <a:cs typeface="Times New Roman" panose="02020603050405020304" pitchFamily="18" charset="0"/>
              </a:rPr>
              <a:t>Risk-Based PRG</a:t>
            </a:r>
          </a:p>
        </p:txBody>
      </p:sp>
    </p:spTree>
    <p:extLst>
      <p:ext uri="{BB962C8B-B14F-4D97-AF65-F5344CB8AC3E}">
        <p14:creationId xmlns:p14="http://schemas.microsoft.com/office/powerpoint/2010/main" val="4212349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7E7876-426C-78E1-070F-B3BEB73E78AA}"/>
              </a:ext>
            </a:extLst>
          </p:cNvPr>
          <p:cNvSpPr>
            <a:spLocks noGrp="1"/>
          </p:cNvSpPr>
          <p:nvPr>
            <p:ph idx="14"/>
          </p:nvPr>
        </p:nvSpPr>
        <p:spPr>
          <a:xfrm>
            <a:off x="76200" y="592667"/>
            <a:ext cx="8991600" cy="6180666"/>
          </a:xfrm>
        </p:spPr>
        <p:txBody>
          <a:bodyPr/>
          <a:lstStyle/>
          <a:p>
            <a:pPr algn="l"/>
            <a:endParaRPr lang="en-US" sz="2200" dirty="0">
              <a:latin typeface="Calibri" panose="020F0502020204030204" pitchFamily="34" charset="0"/>
            </a:endParaRPr>
          </a:p>
          <a:p>
            <a:pPr algn="l"/>
            <a:endParaRPr lang="en-US" sz="2200" dirty="0">
              <a:latin typeface="Calibri" panose="020F0502020204030204" pitchFamily="34" charset="0"/>
            </a:endParaRPr>
          </a:p>
          <a:p>
            <a:pPr marL="228600" lvl="1" indent="0">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marL="0" indent="0" algn="l">
              <a:buNone/>
            </a:pPr>
            <a:endParaRPr lang="en-US" sz="2200" dirty="0">
              <a:latin typeface="Calibri" panose="020F0502020204030204" pitchFamily="34" charset="0"/>
            </a:endParaRPr>
          </a:p>
          <a:p>
            <a:pPr algn="l"/>
            <a:endParaRPr lang="en-US" sz="2200" dirty="0">
              <a:latin typeface="Calibri" panose="020F0502020204030204" pitchFamily="34" charset="0"/>
            </a:endParaRPr>
          </a:p>
          <a:p>
            <a:pPr algn="l"/>
            <a:endParaRPr lang="en-US" sz="2200" dirty="0">
              <a:latin typeface="Calibri" panose="020F0502020204030204" pitchFamily="34" charset="0"/>
            </a:endParaRPr>
          </a:p>
          <a:p>
            <a:pPr lvl="1"/>
            <a:endParaRPr lang="en-US" sz="2200" dirty="0"/>
          </a:p>
          <a:p>
            <a:pPr marL="0" indent="0">
              <a:buNone/>
            </a:pPr>
            <a:endParaRPr lang="en-US" sz="2200" dirty="0"/>
          </a:p>
          <a:p>
            <a:endParaRPr lang="en-US" sz="2200" dirty="0"/>
          </a:p>
          <a:p>
            <a:endParaRPr lang="en-US" sz="2200" dirty="0"/>
          </a:p>
        </p:txBody>
      </p:sp>
      <p:sp>
        <p:nvSpPr>
          <p:cNvPr id="4" name="Title 3">
            <a:extLst>
              <a:ext uri="{FF2B5EF4-FFF2-40B4-BE49-F238E27FC236}">
                <a16:creationId xmlns:a16="http://schemas.microsoft.com/office/drawing/2014/main" id="{384EC998-C764-7D09-E64C-E4B929432AFA}"/>
              </a:ext>
            </a:extLst>
          </p:cNvPr>
          <p:cNvSpPr>
            <a:spLocks noGrp="1"/>
          </p:cNvSpPr>
          <p:nvPr>
            <p:ph type="title"/>
          </p:nvPr>
        </p:nvSpPr>
        <p:spPr>
          <a:xfrm>
            <a:off x="0" y="0"/>
            <a:ext cx="8340132" cy="533400"/>
          </a:xfrm>
        </p:spPr>
        <p:txBody>
          <a:bodyPr anchor="ctr" anchorCtr="0"/>
          <a:lstStyle/>
          <a:p>
            <a:r>
              <a:rPr lang="en-US" sz="2400" dirty="0"/>
              <a:t>Presence of NAPL in Sediments in Underestimated</a:t>
            </a:r>
          </a:p>
        </p:txBody>
      </p:sp>
      <p:sp>
        <p:nvSpPr>
          <p:cNvPr id="5" name="Slide Number Placeholder 4">
            <a:extLst>
              <a:ext uri="{FF2B5EF4-FFF2-40B4-BE49-F238E27FC236}">
                <a16:creationId xmlns:a16="http://schemas.microsoft.com/office/drawing/2014/main" id="{08D024C3-3440-9D13-91BD-39FE4F6FF15A}"/>
              </a:ext>
            </a:extLst>
          </p:cNvPr>
          <p:cNvSpPr>
            <a:spLocks noGrp="1"/>
          </p:cNvSpPr>
          <p:nvPr>
            <p:ph type="sldNum" sz="quarter" idx="17"/>
          </p:nvPr>
        </p:nvSpPr>
        <p:spPr/>
        <p:txBody>
          <a:bodyPr/>
          <a:lstStyle/>
          <a:p>
            <a:pPr>
              <a:defRPr/>
            </a:pPr>
            <a:fld id="{A8236167-BB0C-4E8A-AA8A-D8B6385F0C2C}" type="slidenum">
              <a:rPr lang="en-US" smtClean="0"/>
              <a:pPr>
                <a:defRPr/>
              </a:pPr>
              <a:t>9</a:t>
            </a:fld>
            <a:endParaRPr lang="en-US"/>
          </a:p>
        </p:txBody>
      </p:sp>
      <p:sp>
        <p:nvSpPr>
          <p:cNvPr id="3" name="Content Placeholder 1">
            <a:extLst>
              <a:ext uri="{FF2B5EF4-FFF2-40B4-BE49-F238E27FC236}">
                <a16:creationId xmlns:a16="http://schemas.microsoft.com/office/drawing/2014/main" id="{F0E051BC-CEBE-AFCA-0A2E-D9C0552C4F2D}"/>
              </a:ext>
            </a:extLst>
          </p:cNvPr>
          <p:cNvSpPr txBox="1">
            <a:spLocks/>
          </p:cNvSpPr>
          <p:nvPr/>
        </p:nvSpPr>
        <p:spPr>
          <a:xfrm>
            <a:off x="76200" y="524934"/>
            <a:ext cx="8991600" cy="6180666"/>
          </a:xfrm>
          <a:prstGeom prst="rect">
            <a:avLst/>
          </a:prstGeom>
        </p:spPr>
        <p:txBody>
          <a:bodyPr/>
          <a:lstStyle>
            <a:lvl1pPr marL="228600" indent="-228600" algn="l" rtl="0" eaLnBrk="1" fontAlgn="base" hangingPunct="1">
              <a:spcBef>
                <a:spcPts val="1200"/>
              </a:spcBef>
              <a:spcAft>
                <a:spcPct val="0"/>
              </a:spcAft>
              <a:buFont typeface="Wingdings" pitchFamily="2" charset="2"/>
              <a:buChar char="v"/>
              <a:defRPr sz="1600">
                <a:solidFill>
                  <a:schemeClr val="tx1"/>
                </a:solidFill>
                <a:latin typeface="+mn-lt"/>
                <a:ea typeface="+mn-ea"/>
                <a:cs typeface="+mn-cs"/>
              </a:defRPr>
            </a:lvl1pPr>
            <a:lvl2pPr marL="457200" indent="-228600" algn="l" rtl="0" eaLnBrk="1" fontAlgn="base" hangingPunct="1">
              <a:spcBef>
                <a:spcPts val="1200"/>
              </a:spcBef>
              <a:spcAft>
                <a:spcPct val="0"/>
              </a:spcAft>
              <a:buFont typeface="Wingdings" pitchFamily="2" charset="2"/>
              <a:buChar char="Ø"/>
              <a:defRPr sz="1600">
                <a:solidFill>
                  <a:schemeClr val="tx1"/>
                </a:solidFill>
                <a:latin typeface="+mn-lt"/>
                <a:cs typeface="+mn-cs"/>
              </a:defRPr>
            </a:lvl2pPr>
            <a:lvl3pPr marL="685800" indent="-228600" algn="l" rtl="0" eaLnBrk="1" fontAlgn="base" hangingPunct="1">
              <a:spcBef>
                <a:spcPts val="1200"/>
              </a:spcBef>
              <a:spcAft>
                <a:spcPct val="0"/>
              </a:spcAft>
              <a:buFont typeface="Wingdings" pitchFamily="2" charset="2"/>
              <a:buChar char="§"/>
              <a:defRPr sz="1600">
                <a:solidFill>
                  <a:schemeClr val="tx1"/>
                </a:solidFill>
                <a:latin typeface="+mn-lt"/>
                <a:cs typeface="+mn-cs"/>
              </a:defRPr>
            </a:lvl3pPr>
            <a:lvl4pPr marL="9144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4pPr>
            <a:lvl5pPr marL="1143000" indent="-228600" algn="l" rtl="0" eaLnBrk="1" fontAlgn="base" hangingPunct="1">
              <a:spcBef>
                <a:spcPts val="1200"/>
              </a:spcBef>
              <a:spcAft>
                <a:spcPct val="0"/>
              </a:spcAft>
              <a:buFont typeface="Arial" pitchFamily="34" charset="0"/>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US" sz="2400" kern="0" dirty="0">
                <a:latin typeface="+mj-lt"/>
              </a:rPr>
              <a:t>NAPL Delineation for EA and OU1 is underestimated</a:t>
            </a:r>
          </a:p>
          <a:p>
            <a:pPr lvl="1"/>
            <a:r>
              <a:rPr lang="en-US" sz="2400" kern="0" dirty="0">
                <a:latin typeface="+mj-lt"/>
              </a:rPr>
              <a:t>Sheens documented as part of visual observations or documented as part of Shake tests are not considered indicators of NAPL presence in sediments</a:t>
            </a:r>
          </a:p>
          <a:p>
            <a:pPr lvl="2"/>
            <a:r>
              <a:rPr lang="en-US" sz="2400" kern="0" dirty="0">
                <a:latin typeface="+mj-lt"/>
              </a:rPr>
              <a:t>Not in accordance with NYSDEC or NOAA guidance</a:t>
            </a:r>
          </a:p>
          <a:p>
            <a:pPr lvl="1"/>
            <a:r>
              <a:rPr lang="en-US" sz="2400" kern="0" dirty="0">
                <a:latin typeface="+mj-lt"/>
              </a:rPr>
              <a:t>NAPL presence documented under other programs is not considered as part of NAPL delineation.</a:t>
            </a:r>
          </a:p>
          <a:p>
            <a:pPr marL="228600" lvl="1" indent="0">
              <a:buNone/>
            </a:pPr>
            <a:endParaRPr lang="en-US" sz="2400" kern="0" dirty="0">
              <a:latin typeface="+mj-lt"/>
            </a:endParaRPr>
          </a:p>
          <a:p>
            <a:r>
              <a:rPr lang="en-US" sz="2400" kern="0" dirty="0">
                <a:latin typeface="+mj-lt"/>
              </a:rPr>
              <a:t>Areas where sheens are documented in sediments show NAPL migration due to ebullition, including East Branch.</a:t>
            </a:r>
          </a:p>
          <a:p>
            <a:pPr marL="0" indent="0">
              <a:buNone/>
            </a:pPr>
            <a:r>
              <a:rPr lang="en-US" sz="2400" kern="0" dirty="0">
                <a:latin typeface="+mj-lt"/>
              </a:rPr>
              <a:t> </a:t>
            </a:r>
          </a:p>
          <a:p>
            <a:pPr marL="0" indent="0">
              <a:buNone/>
            </a:pPr>
            <a:endParaRPr lang="en-US" sz="2400" b="1" kern="0" dirty="0">
              <a:latin typeface="+mj-lt"/>
            </a:endParaRPr>
          </a:p>
          <a:p>
            <a:endParaRPr lang="en-US" sz="2400" kern="0" dirty="0">
              <a:latin typeface="+mj-lt"/>
            </a:endParaRPr>
          </a:p>
          <a:p>
            <a:endParaRPr lang="en-US" sz="2400" kern="0" dirty="0">
              <a:latin typeface="+mj-lt"/>
            </a:endParaRPr>
          </a:p>
          <a:p>
            <a:pPr marL="228600" lvl="1" indent="0">
              <a:buFont typeface="Wingdings" pitchFamily="2" charset="2"/>
              <a:buNone/>
            </a:pPr>
            <a:endParaRPr lang="en-US" sz="2400" kern="0" dirty="0">
              <a:latin typeface="+mj-lt"/>
            </a:endParaRPr>
          </a:p>
          <a:p>
            <a:endParaRPr lang="en-US" sz="2400" kern="0" dirty="0">
              <a:latin typeface="+mj-lt"/>
            </a:endParaRPr>
          </a:p>
          <a:p>
            <a:pPr marL="0" indent="0">
              <a:buFont typeface="Wingdings" pitchFamily="2" charset="2"/>
              <a:buNone/>
            </a:pPr>
            <a:endParaRPr lang="en-US" sz="2400" kern="0" dirty="0">
              <a:latin typeface="+mj-lt"/>
            </a:endParaRPr>
          </a:p>
          <a:p>
            <a:endParaRPr lang="en-US" sz="2400" kern="0" dirty="0">
              <a:latin typeface="+mj-lt"/>
            </a:endParaRPr>
          </a:p>
          <a:p>
            <a:endParaRPr lang="en-US" sz="2400" kern="0" dirty="0">
              <a:latin typeface="+mj-lt"/>
            </a:endParaRPr>
          </a:p>
          <a:p>
            <a:pPr lvl="1"/>
            <a:endParaRPr lang="en-US" sz="2400" kern="0" dirty="0">
              <a:latin typeface="+mj-lt"/>
            </a:endParaRPr>
          </a:p>
          <a:p>
            <a:pPr marL="0" indent="0">
              <a:buFont typeface="Wingdings" pitchFamily="2" charset="2"/>
              <a:buNone/>
            </a:pPr>
            <a:endParaRPr lang="en-US" sz="2400" kern="0" dirty="0">
              <a:latin typeface="+mj-lt"/>
            </a:endParaRPr>
          </a:p>
          <a:p>
            <a:endParaRPr lang="en-US" sz="2400" kern="0" dirty="0">
              <a:latin typeface="+mj-lt"/>
            </a:endParaRPr>
          </a:p>
          <a:p>
            <a:endParaRPr lang="en-US" sz="2400" kern="0" dirty="0">
              <a:latin typeface="+mj-lt"/>
            </a:endParaRPr>
          </a:p>
        </p:txBody>
      </p:sp>
    </p:spTree>
    <p:extLst>
      <p:ext uri="{BB962C8B-B14F-4D97-AF65-F5344CB8AC3E}">
        <p14:creationId xmlns:p14="http://schemas.microsoft.com/office/powerpoint/2010/main" val="3627039011"/>
      </p:ext>
    </p:extLst>
  </p:cSld>
  <p:clrMapOvr>
    <a:masterClrMapping/>
  </p:clrMapOvr>
</p:sld>
</file>

<file path=ppt/theme/theme1.xml><?xml version="1.0" encoding="utf-8"?>
<a:theme xmlns:a="http://schemas.openxmlformats.org/drawingml/2006/main" name="blank">
  <a:themeElements>
    <a:clrScheme name="DEP_Colors">
      <a:dk1>
        <a:srgbClr val="000000"/>
      </a:dk1>
      <a:lt1>
        <a:srgbClr val="FFFFFF"/>
      </a:lt1>
      <a:dk2>
        <a:srgbClr val="000000"/>
      </a:dk2>
      <a:lt2>
        <a:srgbClr val="808080"/>
      </a:lt2>
      <a:accent1>
        <a:srgbClr val="00529B"/>
      </a:accent1>
      <a:accent2>
        <a:srgbClr val="009E58"/>
      </a:accent2>
      <a:accent3>
        <a:srgbClr val="1700A6"/>
      </a:accent3>
      <a:accent4>
        <a:srgbClr val="000000"/>
      </a:accent4>
      <a:accent5>
        <a:srgbClr val="DAEDEF"/>
      </a:accent5>
      <a:accent6>
        <a:srgbClr val="2D2D8A"/>
      </a:accent6>
      <a:hlink>
        <a:srgbClr val="009999"/>
      </a:hlink>
      <a:folHlink>
        <a:srgbClr val="99CC00"/>
      </a:folHlink>
    </a:clrScheme>
    <a:fontScheme name="Slide template-NY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dirty="0" smtClean="0"/>
        </a:defPPr>
      </a:lstStyle>
    </a:txDef>
  </a:objectDefaults>
  <a:extraClrSchemeLst>
    <a:extraClrScheme>
      <a:clrScheme name="Slide template-NY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template-NY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template-NY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template-NY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template-NY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template-NY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template-NY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template-NY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template-NY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template-NY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template-NY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template-NY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pt0000001">
  <a:themeElements>
    <a:clrScheme name="Slide template-NY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template-NY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template-NY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template-NY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template-NY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template-NY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template-NY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template-NY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template-NY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template-NY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template-NY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template-NY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template-NY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template-NY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7_Ppt0000001">
  <a:themeElements>
    <a:clrScheme name="Slide template-NY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template-NY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template-NY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template-NY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template-NY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template-NY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template-NY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template-NY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template-NY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template-NY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template-NY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template-NY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template-NY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template-NY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17457</TotalTime>
  <Words>3466</Words>
  <Application>Microsoft Office PowerPoint</Application>
  <PresentationFormat>On-screen Show (4:3)</PresentationFormat>
  <Paragraphs>570</Paragraphs>
  <Slides>39</Slides>
  <Notes>23</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39</vt:i4>
      </vt:variant>
    </vt:vector>
  </HeadingPairs>
  <TitlesOfParts>
    <vt:vector size="47" baseType="lpstr">
      <vt:lpstr>Arial</vt:lpstr>
      <vt:lpstr>Calibri</vt:lpstr>
      <vt:lpstr>Courier New</vt:lpstr>
      <vt:lpstr>Segoe UI</vt:lpstr>
      <vt:lpstr>Wingdings</vt:lpstr>
      <vt:lpstr>blank</vt:lpstr>
      <vt:lpstr>1_Ppt0000001</vt:lpstr>
      <vt:lpstr>17_Ppt0000001</vt:lpstr>
      <vt:lpstr>PowerPoint Presentation</vt:lpstr>
      <vt:lpstr>Introduction</vt:lpstr>
      <vt:lpstr>Concern 1: CSM Uncertainty is High</vt:lpstr>
      <vt:lpstr>Uncertainty for the CSM is High </vt:lpstr>
      <vt:lpstr>PCBs in Surface Sediments at Urban Water Bodies and CSO Solids</vt:lpstr>
      <vt:lpstr>PowerPoint Presentation</vt:lpstr>
      <vt:lpstr>Relative Point Source TPAH(17) Concentrations</vt:lpstr>
      <vt:lpstr>PowerPoint Presentation</vt:lpstr>
      <vt:lpstr>Presence of NAPL in Sediments in Underestimated</vt:lpstr>
      <vt:lpstr>Presence of NAPL in Sediments in Underestimated</vt:lpstr>
      <vt:lpstr>NAPL Mobility in Sediments is Highly Uncertain</vt:lpstr>
      <vt:lpstr>Concern 2: Role of Anthropogenic Background</vt:lpstr>
      <vt:lpstr>Role of Background in Superfund Cleanups</vt:lpstr>
      <vt:lpstr>Comparison of Background with Risk-Based PRGs</vt:lpstr>
      <vt:lpstr>Comparison of Background with Risk-Based PRGs</vt:lpstr>
      <vt:lpstr>Comparison of Background with Risk-Based PRGs</vt:lpstr>
      <vt:lpstr>Comparison of Background with Risk-Based PRGs</vt:lpstr>
      <vt:lpstr>Comparison of Background with Risk-Based PRGs</vt:lpstr>
      <vt:lpstr>Concern 3: Comprehensive Source Control RAOs</vt:lpstr>
      <vt:lpstr>Source Control RAO for EA and OU1 is not Comprehensive</vt:lpstr>
      <vt:lpstr>Source Control RAO for EA and OU1 is not Comprehensive</vt:lpstr>
      <vt:lpstr>Videos Documenting NAPL seeps in EA and OU1</vt:lpstr>
      <vt:lpstr>NAPLs Migrate Across the Creek from the Point of Entry</vt:lpstr>
      <vt:lpstr>NAPLs Migrate Across the Creek from the Point of Entry</vt:lpstr>
      <vt:lpstr>NAPL Slicks (severe than sheen) are seen in East Branch </vt:lpstr>
      <vt:lpstr>High Contaminant Concentrations in NAPLs</vt:lpstr>
      <vt:lpstr>High Contaminant Concentrations in NAPLs</vt:lpstr>
      <vt:lpstr>High Contaminant Concentrations in NAPLs</vt:lpstr>
      <vt:lpstr>Source Control RAO Must be Comprehensive</vt:lpstr>
      <vt:lpstr>Source Control RAO Must be Comprehensive</vt:lpstr>
      <vt:lpstr>Concern 4: Upland Control and Bulkhead Stability Must be Assessed During EA FFS </vt:lpstr>
      <vt:lpstr>Upland Control and Bulkhead Stability</vt:lpstr>
      <vt:lpstr>Concern 5: Applicability of EA to OU1</vt:lpstr>
      <vt:lpstr>Applicability of EA to OU1</vt:lpstr>
      <vt:lpstr>Next Steps </vt:lpstr>
      <vt:lpstr>Summary of Primary Concerns</vt:lpstr>
      <vt:lpstr>Recommendations from CSTAG 2023</vt:lpstr>
      <vt:lpstr>Recommendations from CSTAG 2015 are Still Applicable</vt:lpstr>
      <vt:lpstr>Q&amp;A</vt:lpstr>
    </vt:vector>
  </TitlesOfParts>
  <Company>City of New York DEP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Mahoney, Eileen</dc:creator>
  <cp:lastModifiedBy>Prabhu, Chitra</cp:lastModifiedBy>
  <cp:revision>724</cp:revision>
  <cp:lastPrinted>2023-07-11T14:46:27Z</cp:lastPrinted>
  <dcterms:created xsi:type="dcterms:W3CDTF">2012-01-24T18:10:40Z</dcterms:created>
  <dcterms:modified xsi:type="dcterms:W3CDTF">2023-10-19T19:46:29Z</dcterms:modified>
</cp:coreProperties>
</file>